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256" r:id="rId2"/>
    <p:sldId id="265" r:id="rId3"/>
    <p:sldId id="269" r:id="rId4"/>
    <p:sldId id="268" r:id="rId5"/>
    <p:sldId id="270" r:id="rId6"/>
    <p:sldId id="271" r:id="rId7"/>
    <p:sldId id="267" r:id="rId8"/>
    <p:sldId id="266" r:id="rId9"/>
    <p:sldId id="273" r:id="rId10"/>
    <p:sldId id="285" r:id="rId11"/>
    <p:sldId id="284" r:id="rId12"/>
    <p:sldId id="280" r:id="rId13"/>
    <p:sldId id="272" r:id="rId14"/>
    <p:sldId id="279" r:id="rId15"/>
    <p:sldId id="283" r:id="rId16"/>
    <p:sldId id="282" r:id="rId17"/>
    <p:sldId id="286" r:id="rId18"/>
    <p:sldId id="287" r:id="rId19"/>
    <p:sldId id="288" r:id="rId20"/>
    <p:sldId id="289" r:id="rId21"/>
    <p:sldId id="290" r:id="rId22"/>
    <p:sldId id="27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4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2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70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47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712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1970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93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90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3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260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92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62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80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28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8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881E1-00F4-4EC7-9C7F-DF6A5CDA520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41FFC5C-3909-4680-B23B-02DF0075B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3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703" y="114955"/>
            <a:ext cx="9765102" cy="3029414"/>
          </a:xfrm>
        </p:spPr>
        <p:txBody>
          <a:bodyPr/>
          <a:lstStyle/>
          <a:p>
            <a:pPr algn="ctr"/>
            <a:r>
              <a:rPr lang="ru-RU" sz="6000" b="1" dirty="0" smtClean="0">
                <a:ln w="0">
                  <a:solidFill>
                    <a:srgbClr val="0070C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Вакцинация от </a:t>
            </a:r>
            <a:r>
              <a:rPr lang="en-US" sz="6000" b="1" dirty="0" smtClean="0">
                <a:ln w="0">
                  <a:solidFill>
                    <a:srgbClr val="0070C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COVID-19</a:t>
            </a:r>
            <a:r>
              <a:rPr lang="ru-RU" sz="6000" b="1" dirty="0" smtClean="0">
                <a:ln w="0">
                  <a:solidFill>
                    <a:srgbClr val="0070C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r>
              <a:rPr lang="ru-RU" sz="6000" b="1" dirty="0">
                <a:ln w="0">
                  <a:solidFill>
                    <a:srgbClr val="0070C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sz="6000" b="1" dirty="0">
                <a:ln w="0">
                  <a:solidFill>
                    <a:srgbClr val="0070C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6000" b="1" dirty="0" smtClean="0">
                <a:ln w="0">
                  <a:solidFill>
                    <a:srgbClr val="0070C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Зачем нужна прививка?</a:t>
            </a:r>
            <a:endParaRPr lang="ru-RU" sz="6000" b="1" dirty="0">
              <a:ln w="0">
                <a:solidFill>
                  <a:srgbClr val="0070C0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41806" y="6349041"/>
            <a:ext cx="1664899" cy="42269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Сентябрь 2021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2" y="80936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91" y="114955"/>
            <a:ext cx="2328874" cy="816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455" y="3295331"/>
            <a:ext cx="4354121" cy="290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73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486" y="989864"/>
            <a:ext cx="8036368" cy="77813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Частота развития последствий после перенесенной новой коронавирусной инфекции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7638" y="2617778"/>
            <a:ext cx="9652960" cy="613289"/>
          </a:xfrm>
        </p:spPr>
        <p:txBody>
          <a:bodyPr numCol="2">
            <a:normAutofit fontScale="25000" lnSpcReduction="20000"/>
          </a:bodyPr>
          <a:lstStyle/>
          <a:p>
            <a:pPr algn="ctr"/>
            <a:r>
              <a:rPr lang="ru-RU" sz="9600" b="1" dirty="0" smtClean="0">
                <a:solidFill>
                  <a:schemeClr val="tx1"/>
                </a:solidFill>
              </a:rPr>
              <a:t>Боли в мышцах </a:t>
            </a:r>
            <a:r>
              <a:rPr lang="ru-RU" sz="9600" b="1" dirty="0" smtClean="0">
                <a:solidFill>
                  <a:srgbClr val="FF0000"/>
                </a:solidFill>
              </a:rPr>
              <a:t>10,8 %</a:t>
            </a:r>
          </a:p>
          <a:p>
            <a:pPr marL="0" indent="0" algn="ctr">
              <a:buNone/>
            </a:pPr>
            <a:endParaRPr lang="ru-RU" sz="9600" b="1" dirty="0" smtClean="0"/>
          </a:p>
          <a:p>
            <a:pPr algn="ctr"/>
            <a:r>
              <a:rPr lang="ru-RU" sz="9600" b="1" dirty="0" smtClean="0">
                <a:solidFill>
                  <a:schemeClr val="tx1"/>
                </a:solidFill>
              </a:rPr>
              <a:t>Лихорадка </a:t>
            </a:r>
            <a:r>
              <a:rPr lang="ru-RU" sz="9600" b="1" dirty="0" smtClean="0">
                <a:solidFill>
                  <a:srgbClr val="FF0000"/>
                </a:solidFill>
              </a:rPr>
              <a:t>0,2 %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24486" y="1870128"/>
            <a:ext cx="3823227" cy="5513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Общие симптомы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785" y="3219960"/>
            <a:ext cx="3666225" cy="3051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75" y="3231067"/>
            <a:ext cx="3823228" cy="3126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1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486" y="989864"/>
            <a:ext cx="8036368" cy="77813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Частота развития последствий после перенесенной новой коронавирусной инфекции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97148" y="2648260"/>
            <a:ext cx="10739888" cy="613289"/>
          </a:xfrm>
        </p:spPr>
        <p:txBody>
          <a:bodyPr numCol="2">
            <a:normAutofit fontScale="25000" lnSpcReduction="20000"/>
          </a:bodyPr>
          <a:lstStyle/>
          <a:p>
            <a:pPr algn="ctr"/>
            <a:r>
              <a:rPr lang="ru-RU" sz="9600" b="1" dirty="0" smtClean="0">
                <a:solidFill>
                  <a:schemeClr val="tx1"/>
                </a:solidFill>
              </a:rPr>
              <a:t>Кашель </a:t>
            </a:r>
            <a:r>
              <a:rPr lang="ru-RU" sz="9600" b="1" dirty="0" smtClean="0">
                <a:solidFill>
                  <a:srgbClr val="FF0000"/>
                </a:solidFill>
              </a:rPr>
              <a:t>13,5 %</a:t>
            </a:r>
          </a:p>
          <a:p>
            <a:pPr marL="0" indent="0" algn="ctr">
              <a:buNone/>
            </a:pPr>
            <a:endParaRPr lang="ru-RU" sz="9600" b="1" dirty="0" smtClean="0"/>
          </a:p>
          <a:p>
            <a:pPr algn="ctr"/>
            <a:r>
              <a:rPr lang="ru-RU" sz="9600" b="1" dirty="0" smtClean="0">
                <a:solidFill>
                  <a:schemeClr val="tx1"/>
                </a:solidFill>
              </a:rPr>
              <a:t>Одышка </a:t>
            </a:r>
            <a:r>
              <a:rPr lang="ru-RU" sz="9600" b="1" dirty="0" smtClean="0">
                <a:solidFill>
                  <a:srgbClr val="FF0000"/>
                </a:solidFill>
              </a:rPr>
              <a:t>31,7 %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24486" y="1917229"/>
            <a:ext cx="3823227" cy="5513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Дыхательная система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1290" r="6744"/>
          <a:stretch/>
        </p:blipFill>
        <p:spPr>
          <a:xfrm>
            <a:off x="524486" y="3192991"/>
            <a:ext cx="2772075" cy="2810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000" y="3261549"/>
            <a:ext cx="4369081" cy="2990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16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463" y="1025572"/>
            <a:ext cx="7821159" cy="89379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Частота развития последствий после перенесенной новой коронавирусной инфекции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442" y="2686029"/>
            <a:ext cx="9980762" cy="1074790"/>
          </a:xfrm>
        </p:spPr>
        <p:txBody>
          <a:bodyPr numCol="2">
            <a:normAutofit fontScale="85000" lnSpcReduction="1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</a:rPr>
              <a:t>Боль в груди, 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tx1"/>
                </a:solidFill>
              </a:rPr>
              <a:t> </a:t>
            </a:r>
            <a:r>
              <a:rPr lang="ru-RU" sz="2600" b="1" dirty="0" smtClean="0">
                <a:solidFill>
                  <a:schemeClr val="tx1"/>
                </a:solidFill>
              </a:rPr>
              <a:t>   учащенное сердцебиение </a:t>
            </a:r>
            <a:r>
              <a:rPr lang="ru-RU" sz="2600" b="1" dirty="0" smtClean="0">
                <a:solidFill>
                  <a:srgbClr val="FF0000"/>
                </a:solidFill>
              </a:rPr>
              <a:t>12,7 %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Тромбозы </a:t>
            </a:r>
            <a:r>
              <a:rPr lang="ru-RU" sz="2600" b="1" dirty="0" smtClean="0">
                <a:solidFill>
                  <a:srgbClr val="FF0000"/>
                </a:solidFill>
              </a:rPr>
              <a:t>20-30 %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46463" y="2027355"/>
            <a:ext cx="5043453" cy="5513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Сердечно-сосудистая система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07" y="3657995"/>
            <a:ext cx="4413726" cy="26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593" y="3690789"/>
            <a:ext cx="3833115" cy="257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40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463" y="1038451"/>
            <a:ext cx="7778027" cy="7911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Частота развития последствий после перенесенной новой коронавирусной инфекции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96815" y="2741077"/>
            <a:ext cx="10386204" cy="446970"/>
          </a:xfrm>
        </p:spPr>
        <p:txBody>
          <a:bodyPr numCol="2">
            <a:normAutofit fontScale="25000" lnSpcReduction="20000"/>
          </a:bodyPr>
          <a:lstStyle/>
          <a:p>
            <a:pPr algn="ctr"/>
            <a:r>
              <a:rPr lang="ru-RU" sz="8000" b="1" dirty="0" smtClean="0">
                <a:solidFill>
                  <a:schemeClr val="tx1"/>
                </a:solidFill>
              </a:rPr>
              <a:t>Тревога, депрессия </a:t>
            </a:r>
            <a:r>
              <a:rPr lang="ru-RU" sz="8000" b="1" dirty="0" smtClean="0">
                <a:solidFill>
                  <a:srgbClr val="FF0000"/>
                </a:solidFill>
              </a:rPr>
              <a:t>23 %</a:t>
            </a:r>
          </a:p>
          <a:p>
            <a:pPr algn="ctr"/>
            <a:endParaRPr lang="ru-RU" sz="8000" b="1" dirty="0" smtClean="0">
              <a:solidFill>
                <a:schemeClr val="tx1"/>
              </a:solidFill>
            </a:endParaRPr>
          </a:p>
          <a:p>
            <a:pPr algn="ctr"/>
            <a:endParaRPr lang="ru-RU" sz="8000" b="1" dirty="0" smtClean="0">
              <a:solidFill>
                <a:schemeClr val="tx1"/>
              </a:solidFill>
            </a:endParaRPr>
          </a:p>
          <a:p>
            <a:r>
              <a:rPr lang="ru-RU" sz="8000" b="1" dirty="0" smtClean="0">
                <a:solidFill>
                  <a:schemeClr val="tx1"/>
                </a:solidFill>
              </a:rPr>
              <a:t>Инсомния (неспособность заснуть длительное время) </a:t>
            </a:r>
            <a:r>
              <a:rPr lang="ru-RU" sz="8000" b="1" dirty="0" smtClean="0">
                <a:solidFill>
                  <a:srgbClr val="FF0000"/>
                </a:solidFill>
              </a:rPr>
              <a:t>26,9 %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46463" y="1919309"/>
            <a:ext cx="3823227" cy="5513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Нервная система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39" y="3361646"/>
            <a:ext cx="3852863" cy="329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479" y="3361646"/>
            <a:ext cx="4701068" cy="322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5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464" y="992812"/>
            <a:ext cx="7760138" cy="807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Частота развития последствий после перенесенной новой коронавирусной инфекции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02131" y="2592708"/>
            <a:ext cx="9644813" cy="1074790"/>
          </a:xfrm>
        </p:spPr>
        <p:txBody>
          <a:bodyPr numCol="2"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Головная </a:t>
            </a:r>
            <a:r>
              <a:rPr lang="ru-RU" sz="2400" b="1" dirty="0" smtClean="0">
                <a:solidFill>
                  <a:schemeClr val="tx1"/>
                </a:solidFill>
              </a:rPr>
              <a:t>боль </a:t>
            </a:r>
            <a:r>
              <a:rPr lang="ru-RU" sz="2400" b="1" dirty="0" smtClean="0">
                <a:solidFill>
                  <a:srgbClr val="FF0000"/>
                </a:solidFill>
              </a:rPr>
              <a:t>6,8 %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sz="2200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46464" y="1976375"/>
            <a:ext cx="3823227" cy="5513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Нервная система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551" y="3039919"/>
            <a:ext cx="4547947" cy="35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464" y="992811"/>
            <a:ext cx="7760774" cy="74109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Частота развития последствий после перенесенной новой коронавирусной инфекции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68508" y="2598190"/>
            <a:ext cx="7712015" cy="1074790"/>
          </a:xfrm>
        </p:spPr>
        <p:txBody>
          <a:bodyPr numCol="2"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Диарея </a:t>
            </a:r>
            <a:r>
              <a:rPr lang="ru-RU" sz="2400" b="1" dirty="0" smtClean="0">
                <a:solidFill>
                  <a:srgbClr val="FF0000"/>
                </a:solidFill>
              </a:rPr>
              <a:t>5,7 %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sz="2200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46464" y="1890391"/>
            <a:ext cx="5043453" cy="5513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  Пищеварительная система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72" y="3313410"/>
            <a:ext cx="3220851" cy="303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94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464" y="992811"/>
            <a:ext cx="7760138" cy="8881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Частота развития последствий после перенесенной новой коронавирусной инфекции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779" y="2668244"/>
            <a:ext cx="8272638" cy="759124"/>
          </a:xfrm>
        </p:spPr>
        <p:txBody>
          <a:bodyPr numCol="2"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Выпадения волос </a:t>
            </a:r>
            <a:r>
              <a:rPr lang="ru-RU" sz="2400" b="1" dirty="0" smtClean="0">
                <a:solidFill>
                  <a:srgbClr val="FF0000"/>
                </a:solidFill>
              </a:rPr>
              <a:t>21,8 %</a:t>
            </a:r>
          </a:p>
          <a:p>
            <a:endParaRPr lang="ru-RU" sz="2200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46464" y="1998959"/>
            <a:ext cx="3447566" cy="5513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1"/>
                </a:solidFill>
              </a:rPr>
              <a:t> Кожа и её придатки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831" y="3545337"/>
            <a:ext cx="3090534" cy="277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275" y="991955"/>
            <a:ext cx="8636701" cy="18523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«Проблема низкой популярности вакцин – их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высокая эффективность</a:t>
            </a:r>
            <a:r>
              <a:rPr lang="ru-RU" sz="2400" b="1" dirty="0" smtClean="0">
                <a:solidFill>
                  <a:schemeClr val="tx1"/>
                </a:solidFill>
              </a:rPr>
              <a:t>. Вопросы, которые они решают мы забываем слишком быстро»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Главный врач Самарского областного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центра общественного здоровья и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медицинской профилактики Муравец А.В.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672" y="3472466"/>
            <a:ext cx="9247518" cy="987254"/>
          </a:xfrm>
        </p:spPr>
        <p:txBody>
          <a:bodyPr numCol="2">
            <a:normAutofit/>
          </a:bodyPr>
          <a:lstStyle/>
          <a:p>
            <a:endParaRPr lang="ru-RU" sz="2200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70970" y="2990461"/>
            <a:ext cx="6457369" cy="18489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Корь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инфекционное заболевание с высокой заразностью. </a:t>
            </a:r>
            <a:r>
              <a:rPr lang="ru-RU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 изобретения 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вакцины корь уносила в среднем </a:t>
            </a:r>
            <a:r>
              <a:rPr lang="ru-RU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2,6 миллиона 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жизней в год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После введения вакцины в массовое использование </a:t>
            </a:r>
            <a:r>
              <a:rPr lang="ru-RU" sz="1800" b="1" dirty="0" smtClean="0">
                <a:ln w="0"/>
                <a:solidFill>
                  <a:srgbClr val="FF0000"/>
                </a:solidFill>
              </a:rPr>
              <a:t>смертность снизилась в 1000 раз.</a:t>
            </a:r>
            <a:endParaRPr lang="ru-RU" sz="1800" b="1" dirty="0">
              <a:ln w="0"/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69275" y="4985625"/>
            <a:ext cx="5267756" cy="155826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1800" dirty="0">
                <a:solidFill>
                  <a:schemeClr val="tx1"/>
                </a:solidFill>
              </a:rPr>
              <a:t>В США и Европе заболеваемость корью в последние годы снова стала расти из-за взглядов "</a:t>
            </a:r>
            <a:r>
              <a:rPr lang="ru-RU" sz="1800" dirty="0" err="1">
                <a:solidFill>
                  <a:schemeClr val="tx1"/>
                </a:solidFill>
              </a:rPr>
              <a:t>антипрививочников</a:t>
            </a:r>
            <a:r>
              <a:rPr lang="ru-RU" sz="1800" dirty="0">
                <a:solidFill>
                  <a:schemeClr val="tx1"/>
                </a:solidFill>
              </a:rPr>
              <a:t>", широко распространяющихся благодаря социальным сетям.</a:t>
            </a:r>
            <a:endParaRPr lang="ru-RU" sz="1800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2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672" y="3472466"/>
            <a:ext cx="9247518" cy="987254"/>
          </a:xfrm>
        </p:spPr>
        <p:txBody>
          <a:bodyPr numCol="2">
            <a:normAutofit/>
          </a:bodyPr>
          <a:lstStyle/>
          <a:p>
            <a:endParaRPr lang="ru-RU" sz="2200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4671" y="1537420"/>
            <a:ext cx="6495691" cy="14614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Полиомиелит – </a:t>
            </a:r>
            <a:r>
              <a:rPr lang="ru-RU" sz="2400" dirty="0" smtClean="0">
                <a:ln w="0"/>
                <a:solidFill>
                  <a:schemeClr val="tx1"/>
                </a:solidFill>
              </a:rPr>
              <a:t>тяжелое заболевание с поражением нервной системы, вплоть          до паралича. 	</a:t>
            </a:r>
            <a:endParaRPr lang="ru-RU" sz="24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22694" y="4718649"/>
            <a:ext cx="6426680" cy="2145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 smtClean="0"/>
              <a:t>В </a:t>
            </a:r>
            <a:r>
              <a:rPr lang="ru-RU" sz="2000" dirty="0"/>
              <a:t>1955 году в Чечне произошла вспышка полиомиелита. Ей предшествовало полное прекращение вакцинопрофилактики, длившееся три года. Нормализация ситуации связана </a:t>
            </a:r>
            <a:r>
              <a:rPr lang="ru-RU" sz="2000" dirty="0" smtClean="0"/>
              <a:t>             с </a:t>
            </a:r>
            <a:r>
              <a:rPr lang="ru-RU" sz="2000" dirty="0"/>
              <a:t>возобновлением массового применения вакцины.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33645" y="3245743"/>
            <a:ext cx="5831458" cy="13619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400" dirty="0"/>
              <a:t>Вакцинация введена с 1982 г., </a:t>
            </a:r>
            <a:r>
              <a:rPr lang="ru-RU" sz="2400" dirty="0">
                <a:solidFill>
                  <a:srgbClr val="FF0000"/>
                </a:solidFill>
              </a:rPr>
              <a:t>снижение заболеваемости в 1500 раз</a:t>
            </a:r>
            <a:r>
              <a:rPr lang="ru-RU" sz="2400" dirty="0"/>
              <a:t>. </a:t>
            </a:r>
            <a:br>
              <a:rPr lang="ru-RU" sz="2400" dirty="0"/>
            </a:br>
            <a:r>
              <a:rPr lang="ru-RU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402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672" y="3472466"/>
            <a:ext cx="9247518" cy="987254"/>
          </a:xfrm>
        </p:spPr>
        <p:txBody>
          <a:bodyPr numCol="2">
            <a:normAutofit/>
          </a:bodyPr>
          <a:lstStyle/>
          <a:p>
            <a:endParaRPr lang="ru-RU" sz="2200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84672" y="1099808"/>
            <a:ext cx="4313207" cy="1793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ln w="0"/>
                <a:solidFill>
                  <a:schemeClr val="tx1"/>
                </a:solidFill>
              </a:rPr>
              <a:t>	</a:t>
            </a:r>
            <a:r>
              <a:rPr lang="ru-RU" sz="2000" b="1" dirty="0" smtClean="0">
                <a:ln w="0"/>
                <a:solidFill>
                  <a:schemeClr val="tx1"/>
                </a:solidFill>
              </a:rPr>
              <a:t>Дифтерия</a:t>
            </a:r>
            <a:r>
              <a:rPr lang="ru-RU" sz="2000" dirty="0" smtClean="0">
                <a:ln w="0"/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ru-RU" sz="2000" dirty="0" smtClean="0">
                <a:ln w="0"/>
                <a:solidFill>
                  <a:schemeClr val="tx1"/>
                </a:solidFill>
              </a:rPr>
              <a:t>тяжелое инфекционное заболевание             с поражением дыхательной                и сердечно-сосудистой системы. </a:t>
            </a:r>
          </a:p>
          <a:p>
            <a:pPr algn="just"/>
            <a:r>
              <a:rPr lang="ru-RU" sz="2000" b="1" i="1" dirty="0" smtClean="0">
                <a:solidFill>
                  <a:schemeClr val="tx1"/>
                </a:solidFill>
              </a:rPr>
              <a:t>	</a:t>
            </a:r>
            <a:r>
              <a:rPr lang="ru-RU" sz="2000" b="1" dirty="0" smtClean="0"/>
              <a:t>	</a:t>
            </a:r>
            <a:endParaRPr lang="ru-RU" sz="20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V="1">
            <a:off x="677334" y="70797"/>
            <a:ext cx="8363149" cy="5388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609382" y="2845308"/>
            <a:ext cx="4922808" cy="2145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/>
              <a:t>В 1920-х годах в Америке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во </a:t>
            </a:r>
            <a:r>
              <a:rPr lang="ru-RU" sz="2400" dirty="0"/>
              <a:t>время эпидемии дифтерии погибали от 13 до 15 тысяч человек в год, большинство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из </a:t>
            </a:r>
            <a:r>
              <a:rPr lang="ru-RU" sz="2400" dirty="0"/>
              <a:t>которых дети.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0744" y="4797189"/>
            <a:ext cx="4212566" cy="17366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Вакцинация введена </a:t>
            </a:r>
            <a:r>
              <a:rPr lang="ru-RU" sz="2400" dirty="0" smtClean="0"/>
              <a:t>          с </a:t>
            </a:r>
            <a:r>
              <a:rPr lang="ru-RU" sz="2400" dirty="0"/>
              <a:t>1957 </a:t>
            </a:r>
            <a:r>
              <a:rPr lang="ru-RU" sz="2400" dirty="0" smtClean="0"/>
              <a:t>года, </a:t>
            </a:r>
            <a:r>
              <a:rPr lang="ru-RU" sz="2400" b="1" dirty="0">
                <a:solidFill>
                  <a:srgbClr val="FF0000"/>
                </a:solidFill>
              </a:rPr>
              <a:t>снижение заболеваемости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в </a:t>
            </a:r>
            <a:r>
              <a:rPr lang="ru-RU" sz="2400" b="1" dirty="0">
                <a:solidFill>
                  <a:srgbClr val="FF0000"/>
                </a:solidFill>
              </a:rPr>
              <a:t>200 раз.</a:t>
            </a:r>
          </a:p>
        </p:txBody>
      </p:sp>
    </p:spTree>
    <p:extLst>
      <p:ext uri="{BB962C8B-B14F-4D97-AF65-F5344CB8AC3E}">
        <p14:creationId xmlns:p14="http://schemas.microsoft.com/office/powerpoint/2010/main" val="23251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143" y="2740295"/>
            <a:ext cx="4390053" cy="33006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8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ЛЮБОЙ  </a:t>
            </a:r>
            <a:r>
              <a:rPr lang="ru-RU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ПРОЦЕСС БУДЕТ ПРОХОДИТЬ ЛЕГЧЕ, ЕСЛИ К НЕМУ ПОДГОТОВИТЬСЯ </a:t>
            </a:r>
            <a:r>
              <a:rPr lang="ru-RU" sz="28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ЗАРАНЕЕ</a:t>
            </a:r>
            <a:r>
              <a:rPr lang="ru-RU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ru-RU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sz="24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166" y="1155941"/>
            <a:ext cx="9384721" cy="1346627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Для участия в военных действиях солдат обучают военному </a:t>
            </a:r>
            <a:r>
              <a:rPr lang="ru-RU" sz="2400" dirty="0" smtClean="0">
                <a:solidFill>
                  <a:schemeClr val="tx1"/>
                </a:solidFill>
              </a:rPr>
              <a:t>делу. А прежде </a:t>
            </a:r>
            <a:r>
              <a:rPr lang="ru-RU" sz="2400" dirty="0" smtClean="0">
                <a:solidFill>
                  <a:schemeClr val="tx1"/>
                </a:solidFill>
              </a:rPr>
              <a:t>чем написать программный код, 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                 </a:t>
            </a:r>
            <a:r>
              <a:rPr lang="en-US" sz="2400" dirty="0" smtClean="0">
                <a:solidFill>
                  <a:schemeClr val="tx1"/>
                </a:solidFill>
              </a:rPr>
              <a:t>IT </a:t>
            </a:r>
            <a:r>
              <a:rPr lang="ru-RU" sz="2400" dirty="0" smtClean="0">
                <a:solidFill>
                  <a:schemeClr val="tx1"/>
                </a:solidFill>
              </a:rPr>
              <a:t>специалист изучает правила его написания. 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664" y="2895088"/>
            <a:ext cx="4500609" cy="2991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11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672" y="3472466"/>
            <a:ext cx="9247518" cy="987254"/>
          </a:xfrm>
        </p:spPr>
        <p:txBody>
          <a:bodyPr numCol="2">
            <a:normAutofit/>
          </a:bodyPr>
          <a:lstStyle/>
          <a:p>
            <a:endParaRPr lang="ru-RU" sz="2200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24325" y="1097471"/>
            <a:ext cx="8809456" cy="54154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i="1" dirty="0" smtClean="0">
                <a:solidFill>
                  <a:schemeClr val="tx1"/>
                </a:solidFill>
              </a:rPr>
              <a:t>	В </a:t>
            </a:r>
            <a:r>
              <a:rPr lang="ru-RU" sz="2400" b="1" i="1" dirty="0">
                <a:solidFill>
                  <a:schemeClr val="tx1"/>
                </a:solidFill>
              </a:rPr>
              <a:t>последнее время появилась масса кампаний, направленных на принижение роли профилактических прививок против инфекционных заболеваний. Извращая факты, распространители этой пропаганды внушают населению, что вред </a:t>
            </a:r>
            <a:r>
              <a:rPr lang="ru-RU" sz="2400" b="1" i="1" dirty="0" smtClean="0">
                <a:solidFill>
                  <a:schemeClr val="tx1"/>
                </a:solidFill>
              </a:rPr>
              <a:t>             от </a:t>
            </a:r>
            <a:r>
              <a:rPr lang="ru-RU" sz="2400" b="1" i="1" dirty="0">
                <a:solidFill>
                  <a:schemeClr val="tx1"/>
                </a:solidFill>
              </a:rPr>
              <a:t>прививок многократно превышает их пользу. </a:t>
            </a:r>
            <a:r>
              <a:rPr lang="ru-RU" sz="2400" b="1" i="1" dirty="0" smtClean="0">
                <a:solidFill>
                  <a:schemeClr val="tx1"/>
                </a:solidFill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Но </a:t>
            </a:r>
            <a:r>
              <a:rPr lang="ru-RU" sz="2400" b="1" i="1" dirty="0">
                <a:solidFill>
                  <a:schemeClr val="tx1"/>
                </a:solidFill>
              </a:rPr>
              <a:t>реальность подтверждает обратное.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1" i="1" dirty="0">
                <a:solidFill>
                  <a:schemeClr val="tx1"/>
                </a:solidFill>
              </a:rPr>
              <a:t>	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1" i="1" dirty="0">
                <a:solidFill>
                  <a:schemeClr val="tx1"/>
                </a:solidFill>
              </a:rPr>
              <a:t>	</a:t>
            </a:r>
            <a:r>
              <a:rPr lang="ru-RU" sz="2400" b="1" i="1" dirty="0" smtClean="0">
                <a:solidFill>
                  <a:schemeClr val="tx1"/>
                </a:solidFill>
              </a:rPr>
              <a:t>Глобальные </a:t>
            </a:r>
            <a:r>
              <a:rPr lang="ru-RU" sz="2400" b="1" i="1" dirty="0">
                <a:solidFill>
                  <a:schemeClr val="tx1"/>
                </a:solidFill>
              </a:rPr>
              <a:t>исследования, проводимые </a:t>
            </a:r>
            <a:r>
              <a:rPr lang="ru-RU" sz="2400" b="1" i="1" dirty="0" smtClean="0">
                <a:solidFill>
                  <a:schemeClr val="tx1"/>
                </a:solidFill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в </a:t>
            </a:r>
            <a:r>
              <a:rPr lang="ru-RU" sz="2400" b="1" i="1" dirty="0">
                <a:solidFill>
                  <a:schemeClr val="tx1"/>
                </a:solidFill>
              </a:rPr>
              <a:t>различных странах мира, очевидно подтверждают, что именно внедрение вакцинопрофилактики привело к резкому снижению и даже полной ликвидации многих заболеваний.</a:t>
            </a:r>
            <a:endParaRPr lang="ru-RU" sz="20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V="1">
            <a:off x="677334" y="70797"/>
            <a:ext cx="8363149" cy="5388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28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672" y="3472466"/>
            <a:ext cx="9247518" cy="987254"/>
          </a:xfrm>
        </p:spPr>
        <p:txBody>
          <a:bodyPr numCol="2">
            <a:normAutofit/>
          </a:bodyPr>
          <a:lstStyle/>
          <a:p>
            <a:endParaRPr lang="ru-RU" sz="2200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20808" y="968940"/>
            <a:ext cx="9111382" cy="13716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Доверяйте фактам, а не слухам.                       Изучайте историю. </a:t>
            </a:r>
            <a:r>
              <a:rPr lang="ru-RU" sz="2800" b="1" i="1" dirty="0">
                <a:solidFill>
                  <a:schemeClr val="tx1"/>
                </a:solidFill>
              </a:rPr>
              <a:t>П</a:t>
            </a:r>
            <a:r>
              <a:rPr lang="ru-RU" sz="2800" b="1" i="1" dirty="0" smtClean="0">
                <a:solidFill>
                  <a:schemeClr val="tx1"/>
                </a:solidFill>
              </a:rPr>
              <a:t>росвещайтесь. </a:t>
            </a:r>
            <a:br>
              <a:rPr lang="ru-RU" sz="2800" b="1" i="1" dirty="0" smtClean="0">
                <a:solidFill>
                  <a:schemeClr val="tx1"/>
                </a:solidFill>
              </a:rPr>
            </a:br>
            <a:endParaRPr lang="ru-RU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V="1">
            <a:off x="677334" y="70797"/>
            <a:ext cx="8363149" cy="5388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536" y="2421749"/>
            <a:ext cx="3823422" cy="4274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52" y="2835846"/>
            <a:ext cx="5506911" cy="364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1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574" y="1032026"/>
            <a:ext cx="8927561" cy="213520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Прививаясь против COVID-19, вы проявляете заботу не только о себе, но и о тех, кто находится рядом с Вами.</a:t>
            </a:r>
            <a:r>
              <a:rPr lang="ru-RU" sz="3200" dirty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Выбор за Вами!!!</a:t>
            </a:r>
            <a:endParaRPr lang="ru-RU" sz="32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169" y="6938036"/>
            <a:ext cx="9567512" cy="4105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215" y="3281043"/>
            <a:ext cx="4216509" cy="350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9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009" y="1004688"/>
            <a:ext cx="9049109" cy="12076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/>
              <a:t>Организм человека не является исключением!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009" y="2449902"/>
            <a:ext cx="9049109" cy="379849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Вакцина – это </a:t>
            </a:r>
            <a:r>
              <a:rPr lang="ru-RU" sz="2400" dirty="0" smtClean="0">
                <a:solidFill>
                  <a:srgbClr val="FF0000"/>
                </a:solidFill>
              </a:rPr>
              <a:t>«учитель»</a:t>
            </a:r>
            <a:r>
              <a:rPr lang="ru-RU" sz="2400" dirty="0" smtClean="0">
                <a:solidFill>
                  <a:schemeClr val="tx1"/>
                </a:solidFill>
              </a:rPr>
              <a:t>,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который помогает </a:t>
            </a:r>
            <a:r>
              <a:rPr lang="en-US" sz="2400" dirty="0" smtClean="0">
                <a:solidFill>
                  <a:schemeClr val="tx1"/>
                </a:solidFill>
              </a:rPr>
              <a:t>          </a:t>
            </a:r>
            <a:r>
              <a:rPr lang="ru-RU" sz="2400" dirty="0" smtClean="0">
                <a:solidFill>
                  <a:srgbClr val="00B0F0"/>
                </a:solidFill>
              </a:rPr>
              <a:t>иммунной системе </a:t>
            </a:r>
            <a:r>
              <a:rPr lang="ru-RU" sz="2400" dirty="0" smtClean="0">
                <a:solidFill>
                  <a:schemeClr val="tx1"/>
                </a:solidFill>
              </a:rPr>
              <a:t>подготовиться к ответу                         на проникновение вируса в организм человека.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538" y="3641823"/>
            <a:ext cx="4748049" cy="304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627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05774" y="3226279"/>
            <a:ext cx="4175184" cy="2815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   </a:t>
            </a:r>
            <a:r>
              <a:rPr lang="ru-RU" sz="2800" b="1" dirty="0" smtClean="0">
                <a:solidFill>
                  <a:schemeClr val="tx1"/>
                </a:solidFill>
              </a:rPr>
              <a:t>ВАКЦИНА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65635" y="-435088"/>
            <a:ext cx="175797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839" y="1444752"/>
            <a:ext cx="9136736" cy="1781527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Основа вакцины — созданные в лаборатории специальные структуры </a:t>
            </a:r>
            <a:r>
              <a:rPr lang="ru-RU" sz="2400" dirty="0" smtClean="0">
                <a:solidFill>
                  <a:schemeClr val="tx1"/>
                </a:solidFill>
              </a:rPr>
              <a:t>(векторы-носители), которые </a:t>
            </a:r>
            <a:r>
              <a:rPr lang="ru-RU" sz="2400" dirty="0">
                <a:solidFill>
                  <a:schemeClr val="tx1"/>
                </a:solidFill>
              </a:rPr>
              <a:t>содержат </a:t>
            </a:r>
            <a:r>
              <a:rPr lang="ru-RU" sz="2400" b="1" dirty="0">
                <a:solidFill>
                  <a:schemeClr val="tx1"/>
                </a:solidFill>
              </a:rPr>
              <a:t>лишь часть </a:t>
            </a:r>
            <a:r>
              <a:rPr lang="ru-RU" sz="2400" b="1" dirty="0" smtClean="0">
                <a:solidFill>
                  <a:schemeClr val="tx1"/>
                </a:solidFill>
              </a:rPr>
              <a:t>ген</a:t>
            </a:r>
            <a:r>
              <a:rPr lang="ru-RU" sz="2400" b="1" dirty="0">
                <a:solidFill>
                  <a:schemeClr val="tx1"/>
                </a:solidFill>
              </a:rPr>
              <a:t>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вируса.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732252" y="3131388"/>
            <a:ext cx="3433313" cy="3127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ОРГАНИЗМ ЧЕЛОВЕКА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3273725" y="5060400"/>
            <a:ext cx="1626079" cy="432277"/>
          </a:xfrm>
          <a:prstGeom prst="round2Same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ВЕКТОР</a:t>
            </a:r>
            <a:endParaRPr lang="ru-RU" b="1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3273725" y="3844076"/>
            <a:ext cx="1626079" cy="1216324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Часть гена вируса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5039983" y="4403786"/>
            <a:ext cx="733245" cy="47445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03849" y="3143621"/>
            <a:ext cx="2104845" cy="2894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     </a:t>
            </a:r>
            <a:endParaRPr lang="en-US" sz="2800" dirty="0" smtClean="0"/>
          </a:p>
          <a:p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ВАКЦИНА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089" y="204007"/>
            <a:ext cx="1078299" cy="275257"/>
          </a:xfrm>
        </p:spPr>
        <p:txBody>
          <a:bodyPr>
            <a:noAutofit/>
          </a:bodyPr>
          <a:lstStyle/>
          <a:p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928" y="1022935"/>
            <a:ext cx="9333560" cy="15770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400" b="1" dirty="0" smtClean="0"/>
              <a:t>При встрече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иммунной системы </a:t>
            </a:r>
            <a:r>
              <a:rPr lang="ru-RU" sz="2400" b="1" dirty="0" smtClean="0"/>
              <a:t>организма </a:t>
            </a:r>
            <a:br>
              <a:rPr lang="ru-RU" sz="2400" b="1" dirty="0" smtClean="0"/>
            </a:br>
            <a:r>
              <a:rPr lang="ru-RU" sz="2400" b="1" dirty="0" smtClean="0"/>
              <a:t>с вакциной, ВЫРАБАТЫВАЮТСЯ специфические защитные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антитела.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8630" y="2932981"/>
            <a:ext cx="4718608" cy="3269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ОРГАНИЗМ ЧЕЛОВЕКА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1328469" y="4603570"/>
            <a:ext cx="573068" cy="154774"/>
          </a:xfrm>
          <a:prstGeom prst="round2Same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310277" y="4111721"/>
            <a:ext cx="613687" cy="440616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570" y="4106176"/>
            <a:ext cx="517578" cy="3189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486" y="4471677"/>
            <a:ext cx="650746" cy="254101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6642513" y="4367173"/>
            <a:ext cx="301925" cy="1594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Крест 12"/>
          <p:cNvSpPr/>
          <p:nvPr/>
        </p:nvSpPr>
        <p:spPr>
          <a:xfrm>
            <a:off x="5072463" y="3683480"/>
            <a:ext cx="1500865" cy="1526875"/>
          </a:xfrm>
          <a:prstGeom prst="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09711" y="4210067"/>
            <a:ext cx="1095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Иммунная система</a:t>
            </a:r>
            <a:endParaRPr lang="ru-RU" sz="1400" b="1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4649968" y="4392850"/>
            <a:ext cx="301925" cy="1594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Блок-схема: ссылка на другую страницу 15"/>
          <p:cNvSpPr/>
          <p:nvPr/>
        </p:nvSpPr>
        <p:spPr>
          <a:xfrm>
            <a:off x="7013623" y="3804250"/>
            <a:ext cx="879547" cy="1224950"/>
          </a:xfrm>
          <a:prstGeom prst="flowChartOffpage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Анти-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тела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630392" y="4416725"/>
            <a:ext cx="1053072" cy="22084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6358" y="161298"/>
            <a:ext cx="5465061" cy="16399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Когда вирус </a:t>
            </a:r>
            <a:r>
              <a:rPr lang="en-US" sz="1800" dirty="0" smtClean="0">
                <a:solidFill>
                  <a:schemeClr val="tx1"/>
                </a:solidFill>
              </a:rPr>
              <a:t>COVID-19</a:t>
            </a:r>
            <a:r>
              <a:rPr lang="ru-RU" sz="1800" dirty="0" smtClean="0">
                <a:solidFill>
                  <a:schemeClr val="tx1"/>
                </a:solidFill>
              </a:rPr>
              <a:t> попадет в вакцинированный организм </a:t>
            </a:r>
            <a:r>
              <a:rPr lang="ru-RU" sz="1800" b="1" dirty="0" smtClean="0">
                <a:solidFill>
                  <a:schemeClr val="tx1"/>
                </a:solidFill>
              </a:rPr>
              <a:t>готовые антитела </a:t>
            </a:r>
            <a:r>
              <a:rPr lang="ru-RU" sz="1800" dirty="0" smtClean="0">
                <a:solidFill>
                  <a:schemeClr val="tx1"/>
                </a:solidFill>
              </a:rPr>
              <a:t>начнут бороться с вирусом </a:t>
            </a:r>
            <a:r>
              <a:rPr lang="ru-RU" sz="1800" b="1" dirty="0" smtClean="0">
                <a:solidFill>
                  <a:schemeClr val="tx1"/>
                </a:solidFill>
              </a:rPr>
              <a:t>незамедлительно</a:t>
            </a:r>
            <a:r>
              <a:rPr lang="ru-RU" sz="1800" dirty="0" smtClean="0">
                <a:solidFill>
                  <a:schemeClr val="tx1"/>
                </a:solidFill>
              </a:rPr>
              <a:t>. </a:t>
            </a:r>
            <a:r>
              <a:rPr lang="ru-RU" sz="1800" dirty="0">
                <a:solidFill>
                  <a:schemeClr val="tx1"/>
                </a:solidFill>
              </a:rPr>
              <a:t>Н</a:t>
            </a:r>
            <a:r>
              <a:rPr lang="ru-RU" sz="1800" dirty="0" smtClean="0">
                <a:solidFill>
                  <a:schemeClr val="tx1"/>
                </a:solidFill>
              </a:rPr>
              <a:t>агрузка на иммунную систему будет меньше, ведь она оказалась подготовленной.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5925" y="4459378"/>
            <a:ext cx="1446069" cy="771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ВИРУС </a:t>
            </a:r>
            <a:r>
              <a:rPr lang="en-US" sz="1600" b="1" dirty="0" smtClean="0">
                <a:solidFill>
                  <a:schemeClr val="tx1"/>
                </a:solidFill>
              </a:rPr>
              <a:t>COVID-19</a:t>
            </a:r>
          </a:p>
          <a:p>
            <a:pPr marL="0" indent="0">
              <a:buNone/>
            </a:pP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226126" y="2027800"/>
            <a:ext cx="4328321" cy="3787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ВАКЦИНИРОВАННЫЙ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ОРГАНИЗМ ЧЕЛОВЕКА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272503" y="3866168"/>
            <a:ext cx="1210774" cy="2331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 rot="5400000">
            <a:off x="4036242" y="3889699"/>
            <a:ext cx="940720" cy="879714"/>
          </a:xfrm>
          <a:prstGeom prst="chevron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5" y="3207504"/>
            <a:ext cx="1183991" cy="11914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903" y="2987417"/>
            <a:ext cx="437406" cy="44017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078" y="3186580"/>
            <a:ext cx="413148" cy="415763"/>
          </a:xfrm>
          <a:prstGeom prst="rect">
            <a:avLst/>
          </a:prstGeom>
        </p:spPr>
      </p:pic>
      <p:sp>
        <p:nvSpPr>
          <p:cNvPr id="30" name="Пятиугольник 29"/>
          <p:cNvSpPr/>
          <p:nvPr/>
        </p:nvSpPr>
        <p:spPr>
          <a:xfrm rot="16200000" flipH="1">
            <a:off x="3920687" y="3208225"/>
            <a:ext cx="1160289" cy="862806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Анти-тело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576" y="2602816"/>
            <a:ext cx="437406" cy="57821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924" y="2777430"/>
            <a:ext cx="437406" cy="57821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729" y="2199214"/>
            <a:ext cx="437406" cy="57821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581" y="3954813"/>
            <a:ext cx="413148" cy="415763"/>
          </a:xfrm>
          <a:prstGeom prst="rect">
            <a:avLst/>
          </a:prstGeom>
        </p:spPr>
      </p:pic>
      <p:sp>
        <p:nvSpPr>
          <p:cNvPr id="38" name="Овал 37"/>
          <p:cNvSpPr/>
          <p:nvPr/>
        </p:nvSpPr>
        <p:spPr>
          <a:xfrm>
            <a:off x="7190072" y="2009956"/>
            <a:ext cx="4321743" cy="3877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ВАКЦИНИРОВАННЫЙ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ОРГАНИЗМ ЧЕЛОВЕКА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9" name="Пятиугольник 38"/>
          <p:cNvSpPr/>
          <p:nvPr/>
        </p:nvSpPr>
        <p:spPr>
          <a:xfrm rot="16200000" flipH="1">
            <a:off x="7578126" y="3015895"/>
            <a:ext cx="1160289" cy="862806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Анти-тело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Нашивка 39"/>
          <p:cNvSpPr/>
          <p:nvPr/>
        </p:nvSpPr>
        <p:spPr>
          <a:xfrm rot="5400000">
            <a:off x="7715455" y="3596039"/>
            <a:ext cx="888422" cy="862807"/>
          </a:xfrm>
          <a:prstGeom prst="chevron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8693634" y="3456570"/>
            <a:ext cx="1350425" cy="2685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Нашивка 41"/>
          <p:cNvSpPr/>
          <p:nvPr/>
        </p:nvSpPr>
        <p:spPr>
          <a:xfrm rot="5400000">
            <a:off x="10080401" y="3388157"/>
            <a:ext cx="888422" cy="862807"/>
          </a:xfrm>
          <a:prstGeom prst="chevr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598910" y="2821752"/>
            <a:ext cx="1776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Нейтрализация </a:t>
            </a:r>
          </a:p>
          <a:p>
            <a:pPr algn="ctr"/>
            <a:r>
              <a:rPr lang="ru-RU" sz="1600" b="1" dirty="0" smtClean="0"/>
              <a:t>вируса</a:t>
            </a:r>
            <a:endParaRPr lang="ru-RU" sz="1600" b="1" dirty="0"/>
          </a:p>
        </p:txBody>
      </p:sp>
      <p:sp>
        <p:nvSpPr>
          <p:cNvPr id="44" name="Стрелка вправо 43"/>
          <p:cNvSpPr/>
          <p:nvPr/>
        </p:nvSpPr>
        <p:spPr>
          <a:xfrm>
            <a:off x="6163615" y="3856938"/>
            <a:ext cx="1346208" cy="26195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524" y="3511492"/>
            <a:ext cx="437406" cy="57821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279" y="3604994"/>
            <a:ext cx="437406" cy="57821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672" y="3937613"/>
            <a:ext cx="413148" cy="41576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279" y="4019203"/>
            <a:ext cx="437406" cy="44017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066" y="2626363"/>
            <a:ext cx="437406" cy="440175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888521" y="5858197"/>
            <a:ext cx="7401464" cy="78319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После вакцинации заболевание либо НЕ разовьется СОВСЕМ, либо будет протекать в ЛЕГКОЙ ФОРМЕ.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782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37" y="1053817"/>
            <a:ext cx="8967294" cy="19005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US" sz="2400" dirty="0" smtClean="0"/>
              <a:t>	</a:t>
            </a:r>
            <a:r>
              <a:rPr lang="ru-RU" sz="2400" dirty="0" smtClean="0"/>
              <a:t>При </a:t>
            </a:r>
            <a:r>
              <a:rPr lang="ru-RU" sz="2400" dirty="0"/>
              <a:t>отсутствии в организме специфических антител, иммунная система начнет вырабатывать их с </a:t>
            </a:r>
            <a:r>
              <a:rPr lang="ru-RU" sz="2400" b="1" dirty="0"/>
              <a:t>нуля</a:t>
            </a:r>
            <a:r>
              <a:rPr lang="ru-RU" sz="2400" dirty="0"/>
              <a:t>. </a:t>
            </a:r>
            <a:r>
              <a:rPr lang="ru-RU" sz="2400" dirty="0" smtClean="0"/>
              <a:t>                  Это </a:t>
            </a:r>
            <a:r>
              <a:rPr lang="ru-RU" sz="2400" dirty="0"/>
              <a:t>длительный процесс. За это время вирус размножится </a:t>
            </a:r>
            <a:r>
              <a:rPr lang="ru-RU" sz="2400" dirty="0" smtClean="0"/>
              <a:t>и </a:t>
            </a:r>
            <a:r>
              <a:rPr lang="ru-RU" sz="2400" dirty="0"/>
              <a:t>болезнь начнет прогрессировать</a:t>
            </a:r>
            <a:r>
              <a:rPr lang="ru-RU" sz="2400" dirty="0" smtClean="0"/>
              <a:t>!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36" y="3130062"/>
            <a:ext cx="4150031" cy="301085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2400" dirty="0" smtClean="0"/>
              <a:t>	</a:t>
            </a:r>
            <a:r>
              <a:rPr lang="ru-RU" sz="2400" dirty="0" smtClean="0"/>
              <a:t>Чем больше вирусов  </a:t>
            </a:r>
            <a:r>
              <a:rPr lang="en-US" sz="2400" dirty="0" smtClean="0"/>
              <a:t>        </a:t>
            </a:r>
            <a:r>
              <a:rPr lang="ru-RU" sz="2400" dirty="0" smtClean="0"/>
              <a:t>в организме, тем тяжелее будет протекать</a:t>
            </a:r>
            <a:r>
              <a:rPr lang="en-US" sz="2400" dirty="0" smtClean="0"/>
              <a:t> </a:t>
            </a:r>
            <a:r>
              <a:rPr lang="ru-RU" sz="2400" dirty="0" smtClean="0"/>
              <a:t>заболевание. </a:t>
            </a:r>
            <a:r>
              <a:rPr lang="en-US" sz="2400" dirty="0" smtClean="0"/>
              <a:t>                   	</a:t>
            </a:r>
            <a:r>
              <a:rPr lang="ru-RU" sz="2400" dirty="0" smtClean="0"/>
              <a:t>А так же больше  вероятность развития отдаленных последствий.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149" y="3200269"/>
            <a:ext cx="4410972" cy="294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44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977" y="1155940"/>
            <a:ext cx="8043269" cy="12508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Последствия новой коронавирусной инфекции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090" y="2950234"/>
            <a:ext cx="9458184" cy="3091128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Последствия новой коронавирусной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инфекции могут сохраняться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   от нескольких недель до нескольких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месяцев. Как правило, они сохраняются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   дольше при тяжелом течении заболевания.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0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Осложнения могут возникать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   и после легкой </a:t>
            </a:r>
            <a:r>
              <a:rPr lang="ru-RU" sz="2000" dirty="0">
                <a:solidFill>
                  <a:schemeClr val="tx1"/>
                </a:solidFill>
              </a:rPr>
              <a:t>формы, но они будут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   выражены слабее </a:t>
            </a:r>
            <a:r>
              <a:rPr lang="ru-RU" sz="2000" dirty="0">
                <a:solidFill>
                  <a:schemeClr val="tx1"/>
                </a:solidFill>
              </a:rPr>
              <a:t>и быстрее </a:t>
            </a:r>
            <a:r>
              <a:rPr lang="ru-RU" sz="2000" dirty="0" smtClean="0">
                <a:solidFill>
                  <a:schemeClr val="tx1"/>
                </a:solidFill>
              </a:rPr>
              <a:t>проходят.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238" y="2950234"/>
            <a:ext cx="3659226" cy="303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98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486" y="989864"/>
            <a:ext cx="8036368" cy="77813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Частота развития последствий после перенесенной новой коронавирусной инфекции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20770" y="2617778"/>
            <a:ext cx="9696092" cy="613289"/>
          </a:xfrm>
        </p:spPr>
        <p:txBody>
          <a:bodyPr numCol="2">
            <a:normAutofit fontScale="25000" lnSpcReduction="20000"/>
          </a:bodyPr>
          <a:lstStyle/>
          <a:p>
            <a:pPr algn="ctr"/>
            <a:r>
              <a:rPr lang="ru-RU" sz="9600" b="1" dirty="0" smtClean="0">
                <a:solidFill>
                  <a:schemeClr val="tx1"/>
                </a:solidFill>
              </a:rPr>
              <a:t>Утомляемость  </a:t>
            </a:r>
            <a:r>
              <a:rPr lang="ru-RU" sz="9600" b="1" dirty="0" smtClean="0">
                <a:solidFill>
                  <a:srgbClr val="FF0000"/>
                </a:solidFill>
              </a:rPr>
              <a:t>49,8 %</a:t>
            </a:r>
          </a:p>
          <a:p>
            <a:pPr marL="0" indent="0" algn="ctr">
              <a:buNone/>
            </a:pPr>
            <a:endParaRPr lang="ru-RU" sz="9600" b="1" dirty="0" smtClean="0"/>
          </a:p>
          <a:p>
            <a:pPr algn="ctr"/>
            <a:r>
              <a:rPr lang="ru-RU" sz="9600" b="1" dirty="0" smtClean="0">
                <a:solidFill>
                  <a:schemeClr val="tx1"/>
                </a:solidFill>
              </a:rPr>
              <a:t>Боли в суставах </a:t>
            </a:r>
            <a:r>
              <a:rPr lang="ru-RU" sz="9600" b="1" dirty="0" smtClean="0">
                <a:solidFill>
                  <a:srgbClr val="FF0000"/>
                </a:solidFill>
              </a:rPr>
              <a:t>15,3 %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5" y="70797"/>
            <a:ext cx="1164437" cy="84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33" y="70797"/>
            <a:ext cx="2328874" cy="81693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24486" y="1917229"/>
            <a:ext cx="3823227" cy="5513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Общие симптомы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60" y="3165635"/>
            <a:ext cx="4593938" cy="306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798" y="3231066"/>
            <a:ext cx="4486102" cy="2997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82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790</TotalTime>
  <Words>404</Words>
  <Application>Microsoft Office PowerPoint</Application>
  <PresentationFormat>Широкоэкранный</PresentationFormat>
  <Paragraphs>111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Грань</vt:lpstr>
      <vt:lpstr>Вакцинация от COVID-19. Зачем нужна прививка?</vt:lpstr>
      <vt:lpstr> ЛЮБОЙ  ПРОЦЕСС БУДЕТ ПРОХОДИТЬ ЛЕГЧЕ, ЕСЛИ К НЕМУ ПОДГОТОВИТЬСЯ ЗАРАНЕЕ </vt:lpstr>
      <vt:lpstr>Организм человека не является исключением!  </vt:lpstr>
      <vt:lpstr>Презентация PowerPoint</vt:lpstr>
      <vt:lpstr>Презентация PowerPoint</vt:lpstr>
      <vt:lpstr>Когда вирус COVID-19 попадет в вакцинированный организм готовые антитела начнут бороться с вирусом незамедлительно. Нагрузка на иммунную систему будет меньше, ведь она оказалась подготовленной. </vt:lpstr>
      <vt:lpstr> При отсутствии в организме специфических антител, иммунная система начнет вырабатывать их с нуля.                   Это длительный процесс. За это время вирус размножится и болезнь начнет прогрессировать!</vt:lpstr>
      <vt:lpstr>Последствия новой коронавирусной инфекции</vt:lpstr>
      <vt:lpstr>Частота развития последствий после перенесенной новой коронавирусной инфекции</vt:lpstr>
      <vt:lpstr>Частота развития последствий после перенесенной новой коронавирусной инфекции</vt:lpstr>
      <vt:lpstr>Частота развития последствий после перенесенной новой коронавирусной инфекции</vt:lpstr>
      <vt:lpstr>Частота развития последствий после перенесенной новой коронавирусной инфекции</vt:lpstr>
      <vt:lpstr>Частота развития последствий после перенесенной новой коронавирусной инфекции</vt:lpstr>
      <vt:lpstr>Частота развития последствий после перенесенной новой коронавирусной инфекции</vt:lpstr>
      <vt:lpstr>Частота развития последствий после перенесенной новой коронавирусной инфекции</vt:lpstr>
      <vt:lpstr>Частота развития последствий после перенесенной новой коронавирусной инфекции</vt:lpstr>
      <vt:lpstr>«Проблема низкой популярности вакцин – их  высокая эффективность. Вопросы, которые они решают мы забываем слишком быстро» Главный врач Самарского областного  центра общественного здоровья и  медицинской профилактики Муравец А.В.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Прививаясь против COVID-19, вы проявляете заботу не только о себе, но и о тех, кто находится рядом с Вами.  Выбор за Вами!!!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Вакцинация от COVID-19?</dc:title>
  <dc:creator>UserDomen3</dc:creator>
  <cp:lastModifiedBy>UserDomen3</cp:lastModifiedBy>
  <cp:revision>101</cp:revision>
  <dcterms:created xsi:type="dcterms:W3CDTF">2021-08-30T12:14:53Z</dcterms:created>
  <dcterms:modified xsi:type="dcterms:W3CDTF">2021-09-30T14:23:17Z</dcterms:modified>
</cp:coreProperties>
</file>