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62" r:id="rId3"/>
    <p:sldId id="261" r:id="rId4"/>
    <p:sldId id="265" r:id="rId5"/>
    <p:sldId id="281" r:id="rId6"/>
    <p:sldId id="282" r:id="rId7"/>
    <p:sldId id="288" r:id="rId8"/>
    <p:sldId id="289" r:id="rId9"/>
    <p:sldId id="284" r:id="rId10"/>
    <p:sldId id="280" r:id="rId11"/>
    <p:sldId id="290" r:id="rId12"/>
    <p:sldId id="266" r:id="rId13"/>
    <p:sldId id="267" r:id="rId14"/>
    <p:sldId id="287" r:id="rId15"/>
    <p:sldId id="278" r:id="rId16"/>
    <p:sldId id="275" r:id="rId17"/>
    <p:sldId id="279" r:id="rId18"/>
    <p:sldId id="277" r:id="rId19"/>
    <p:sldId id="276" r:id="rId20"/>
    <p:sldId id="274" r:id="rId21"/>
    <p:sldId id="283" r:id="rId22"/>
    <p:sldId id="28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" y="-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76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13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448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232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47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514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501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096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027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2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84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43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63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546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58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39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67C73DB-CEBF-4D6F-ADC4-EE684F7A6BCE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4D12FEF-E2F9-4199-8F4F-985D0E6AC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4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1714500"/>
            <a:ext cx="9798796" cy="4124325"/>
          </a:xfrm>
        </p:spPr>
        <p:txBody>
          <a:bodyPr/>
          <a:lstStyle/>
          <a:p>
            <a:pPr algn="ctr"/>
            <a:r>
              <a:rPr lang="ru-RU" b="1" dirty="0"/>
              <a:t>Вакцинация </a:t>
            </a:r>
            <a:br>
              <a:rPr lang="ru-RU" b="1" dirty="0"/>
            </a:br>
            <a:r>
              <a:rPr lang="ru-RU" b="1" dirty="0" smtClean="0"/>
              <a:t>против новой </a:t>
            </a:r>
            <a:r>
              <a:rPr lang="ru-RU" b="1" dirty="0"/>
              <a:t>коронавирусной инфекции </a:t>
            </a:r>
            <a:r>
              <a:rPr lang="en-US" b="1" dirty="0"/>
              <a:t>COVID-19</a:t>
            </a:r>
            <a:r>
              <a:rPr lang="ru-RU" sz="4800" b="1" dirty="0"/>
              <a:t/>
            </a:r>
            <a:br>
              <a:rPr lang="ru-RU" sz="4800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13451" y="5940214"/>
            <a:ext cx="1335355" cy="294952"/>
          </a:xfrm>
        </p:spPr>
        <p:txBody>
          <a:bodyPr>
            <a:noAutofit/>
          </a:bodyPr>
          <a:lstStyle/>
          <a:p>
            <a:r>
              <a:rPr lang="ru-RU" sz="1100" dirty="0"/>
              <a:t>Сентябрь 2021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8" y="626814"/>
            <a:ext cx="2329628" cy="819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4"/>
            <a:ext cx="1169598" cy="84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9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918" y="2203869"/>
            <a:ext cx="9859993" cy="81088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Для всех вакцин существуют общие противопоказания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155" y="3014751"/>
            <a:ext cx="11110011" cy="37229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Противопоказания: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000" dirty="0" smtClean="0"/>
              <a:t>гиперчувствительность </a:t>
            </a:r>
            <a:r>
              <a:rPr lang="ru-RU" sz="2000" dirty="0"/>
              <a:t>к какому-либо компоненту вакцины или вакцине, содержащей аналогичные </a:t>
            </a:r>
            <a:r>
              <a:rPr lang="ru-RU" sz="2000" dirty="0" smtClean="0"/>
              <a:t>компоненты, </a:t>
            </a:r>
            <a:endParaRPr lang="ru-RU" sz="2000" dirty="0"/>
          </a:p>
          <a:p>
            <a:r>
              <a:rPr lang="ru-RU" sz="2000" dirty="0" smtClean="0"/>
              <a:t>тяжелые </a:t>
            </a:r>
            <a:r>
              <a:rPr lang="ru-RU" sz="2000" dirty="0"/>
              <a:t>аллергические реакции в </a:t>
            </a:r>
            <a:r>
              <a:rPr lang="ru-RU" sz="2000" dirty="0" smtClean="0"/>
              <a:t>анамнезе,</a:t>
            </a:r>
          </a:p>
          <a:p>
            <a:r>
              <a:rPr lang="ru-RU" sz="2000" dirty="0" smtClean="0"/>
              <a:t>период </a:t>
            </a:r>
            <a:r>
              <a:rPr lang="ru-RU" sz="2000" dirty="0"/>
              <a:t>грудного </a:t>
            </a:r>
            <a:r>
              <a:rPr lang="ru-RU" sz="2000" dirty="0" smtClean="0"/>
              <a:t>вскармливания,</a:t>
            </a:r>
          </a:p>
          <a:p>
            <a:r>
              <a:rPr lang="ru-RU" sz="2000" dirty="0" smtClean="0"/>
              <a:t>острые </a:t>
            </a:r>
            <a:r>
              <a:rPr lang="ru-RU" sz="2000" dirty="0"/>
              <a:t>инфекционные и неинфекционные заболевания, обострение хронических </a:t>
            </a:r>
            <a:r>
              <a:rPr lang="ru-RU" sz="2000" dirty="0" smtClean="0"/>
              <a:t>заболеваний,</a:t>
            </a:r>
          </a:p>
          <a:p>
            <a:r>
              <a:rPr lang="ru-RU" sz="2000" dirty="0" smtClean="0"/>
              <a:t>возраст </a:t>
            </a:r>
            <a:r>
              <a:rPr lang="ru-RU" sz="2000" dirty="0"/>
              <a:t>до 18 лет (в связи с отсутствием данных об эффективности и безопасности</a:t>
            </a:r>
            <a:r>
              <a:rPr lang="ru-RU" sz="2000" dirty="0" smtClean="0"/>
              <a:t>).</a:t>
            </a:r>
            <a:endParaRPr lang="ru-RU" sz="2000" i="1" u="sng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9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668" y="2203869"/>
            <a:ext cx="9859993" cy="81088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Для всех вакцин существуют общие противопоказания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155" y="3381554"/>
            <a:ext cx="11110011" cy="32791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Противопоказания для введения ВТОРОГО компонента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2400" dirty="0" smtClean="0"/>
              <a:t>тяжелые осложнения, возникшие после введения </a:t>
            </a:r>
            <a:r>
              <a:rPr lang="ru-RU" sz="2400" dirty="0"/>
              <a:t>I компонента </a:t>
            </a:r>
            <a:r>
              <a:rPr lang="ru-RU" sz="2400" dirty="0" smtClean="0"/>
              <a:t>вакцины:</a:t>
            </a:r>
            <a:endParaRPr lang="ru-RU" sz="2400" dirty="0"/>
          </a:p>
          <a:p>
            <a:pPr algn="just"/>
            <a:r>
              <a:rPr lang="ru-RU" sz="2000" dirty="0" smtClean="0"/>
              <a:t> анафилактический </a:t>
            </a:r>
            <a:r>
              <a:rPr lang="ru-RU" sz="2000" dirty="0"/>
              <a:t>шок, </a:t>
            </a:r>
            <a:endParaRPr lang="ru-RU" sz="2000" dirty="0" smtClean="0"/>
          </a:p>
          <a:p>
            <a:pPr algn="just"/>
            <a:r>
              <a:rPr lang="ru-RU" sz="2000" dirty="0" smtClean="0"/>
              <a:t>тяжелые генерализованные </a:t>
            </a:r>
            <a:r>
              <a:rPr lang="ru-RU" sz="2000" dirty="0"/>
              <a:t>аллергические реакции, </a:t>
            </a:r>
            <a:endParaRPr lang="ru-RU" sz="2000" dirty="0" smtClean="0"/>
          </a:p>
          <a:p>
            <a:pPr algn="just"/>
            <a:r>
              <a:rPr lang="ru-RU" sz="2000" dirty="0" smtClean="0"/>
              <a:t>судорожный </a:t>
            </a:r>
            <a:r>
              <a:rPr lang="ru-RU" sz="2000" dirty="0"/>
              <a:t>синдром, </a:t>
            </a:r>
            <a:endParaRPr lang="ru-RU" sz="2000" dirty="0" smtClean="0"/>
          </a:p>
          <a:p>
            <a:pPr algn="just"/>
            <a:r>
              <a:rPr lang="ru-RU" sz="2000" dirty="0" smtClean="0"/>
              <a:t>температура тела выше </a:t>
            </a:r>
            <a:r>
              <a:rPr lang="ru-RU" sz="2000" dirty="0"/>
              <a:t>40°C и </a:t>
            </a:r>
            <a:r>
              <a:rPr lang="ru-RU" sz="2000" dirty="0" smtClean="0"/>
              <a:t>др.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303" y="-1299426"/>
            <a:ext cx="238377" cy="110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154" y="3113724"/>
            <a:ext cx="11105289" cy="33929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   Спутник </a:t>
            </a:r>
            <a:r>
              <a:rPr lang="en-US" sz="2800" b="1" dirty="0">
                <a:solidFill>
                  <a:schemeClr val="tx1"/>
                </a:solidFill>
              </a:rPr>
              <a:t>V (</a:t>
            </a:r>
            <a:r>
              <a:rPr lang="ru-RU" sz="2800" b="1" dirty="0">
                <a:solidFill>
                  <a:schemeClr val="tx1"/>
                </a:solidFill>
              </a:rPr>
              <a:t>«Гам-КОВИД-</a:t>
            </a:r>
            <a:r>
              <a:rPr lang="ru-RU" sz="2800" b="1" dirty="0" err="1">
                <a:solidFill>
                  <a:schemeClr val="tx1"/>
                </a:solidFill>
              </a:rPr>
              <a:t>Вак</a:t>
            </a:r>
            <a:r>
              <a:rPr lang="ru-RU" sz="2800" b="1" dirty="0">
                <a:solidFill>
                  <a:schemeClr val="tx1"/>
                </a:solidFill>
              </a:rPr>
              <a:t>»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  <a:endParaRPr lang="ru-RU" sz="2800" dirty="0" smtClean="0"/>
          </a:p>
          <a:p>
            <a:r>
              <a:rPr lang="ru-RU" sz="2400" dirty="0" smtClean="0"/>
              <a:t>Разработана </a:t>
            </a:r>
            <a:r>
              <a:rPr lang="ru-RU" sz="2400" dirty="0"/>
              <a:t>в </a:t>
            </a:r>
            <a:r>
              <a:rPr lang="ru-RU" sz="2400" dirty="0" smtClean="0"/>
              <a:t>НИЦЭМ </a:t>
            </a:r>
            <a:r>
              <a:rPr lang="ru-RU" sz="2400" dirty="0"/>
              <a:t>им. Н.Ф. </a:t>
            </a:r>
            <a:r>
              <a:rPr lang="ru-RU" sz="2400" dirty="0" err="1" smtClean="0"/>
              <a:t>Гамалеи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Вакцина </a:t>
            </a:r>
            <a:r>
              <a:rPr lang="ru-RU" sz="2400" dirty="0"/>
              <a:t>вводится</a:t>
            </a:r>
            <a:r>
              <a:rPr lang="ru-RU" sz="2400" b="1" dirty="0"/>
              <a:t> дважды </a:t>
            </a:r>
            <a:r>
              <a:rPr lang="ru-RU" sz="2400" dirty="0"/>
              <a:t>с интервалом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3 </a:t>
            </a:r>
            <a:r>
              <a:rPr lang="ru-RU" sz="2400" dirty="0" smtClean="0"/>
              <a:t>недели (21 день).</a:t>
            </a:r>
          </a:p>
          <a:p>
            <a:r>
              <a:rPr lang="ru-RU" sz="2400" dirty="0" smtClean="0"/>
              <a:t>Показана лицам старше 18 лет.</a:t>
            </a:r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i="1" u="sng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033" y="3422462"/>
            <a:ext cx="4067410" cy="2712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0154" y="2306266"/>
            <a:ext cx="1101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Вакцины зарегистрированные на территории РФ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1007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303" y="-1299426"/>
            <a:ext cx="238377" cy="110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644" y="2954956"/>
            <a:ext cx="10955955" cy="36134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   «</a:t>
            </a:r>
            <a:r>
              <a:rPr lang="ru-RU" sz="3200" b="1" dirty="0" err="1"/>
              <a:t>ЭпиВакКорона</a:t>
            </a:r>
            <a:r>
              <a:rPr lang="ru-RU" sz="3200" b="1" dirty="0" smtClean="0"/>
              <a:t>»</a:t>
            </a:r>
          </a:p>
          <a:p>
            <a:r>
              <a:rPr lang="ru-RU" sz="2400" dirty="0" smtClean="0"/>
              <a:t>Разработана </a:t>
            </a:r>
            <a:r>
              <a:rPr lang="ru-RU" sz="2400" dirty="0"/>
              <a:t>ГНЦ вирусологии и биотехнологии «Вектор».</a:t>
            </a:r>
          </a:p>
          <a:p>
            <a:r>
              <a:rPr lang="ru-RU" sz="2400" dirty="0"/>
              <a:t>Вакцина вводится </a:t>
            </a:r>
            <a:r>
              <a:rPr lang="ru-RU" sz="2400" b="1" dirty="0"/>
              <a:t>дважды</a:t>
            </a:r>
            <a:r>
              <a:rPr lang="ru-RU" sz="2400" dirty="0"/>
              <a:t> с интервалом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в </a:t>
            </a:r>
            <a:r>
              <a:rPr lang="ru-RU" sz="2400" dirty="0"/>
              <a:t>2-3 </a:t>
            </a:r>
            <a:r>
              <a:rPr lang="ru-RU" sz="2400" dirty="0" smtClean="0"/>
              <a:t>недели (14-21 день).</a:t>
            </a:r>
            <a:endParaRPr lang="ru-RU" sz="2400" dirty="0"/>
          </a:p>
          <a:p>
            <a:r>
              <a:rPr lang="ru-RU" sz="2400" dirty="0"/>
              <a:t>Показана лицам старше 18 лет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3200" b="1" i="1" u="sng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523" t="26010" r="6580"/>
          <a:stretch/>
        </p:blipFill>
        <p:spPr>
          <a:xfrm>
            <a:off x="7789622" y="4071486"/>
            <a:ext cx="3440643" cy="241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23343" y="2293179"/>
            <a:ext cx="1053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/>
              <a:t>Вакцины зарегистрированные на территории РФ</a:t>
            </a:r>
          </a:p>
        </p:txBody>
      </p:sp>
    </p:spTree>
    <p:extLst>
      <p:ext uri="{BB962C8B-B14F-4D97-AF65-F5344CB8AC3E}">
        <p14:creationId xmlns:p14="http://schemas.microsoft.com/office/powerpoint/2010/main" val="42344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303" y="-1299426"/>
            <a:ext cx="238377" cy="110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394" y="3003082"/>
            <a:ext cx="10975205" cy="35653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   «</a:t>
            </a:r>
            <a:r>
              <a:rPr lang="ru-RU" sz="3200" b="1" dirty="0" err="1"/>
              <a:t>КовиВак</a:t>
            </a:r>
            <a:r>
              <a:rPr lang="ru-RU" sz="3200" b="1" dirty="0" smtClean="0"/>
              <a:t>»</a:t>
            </a:r>
            <a:endParaRPr lang="ru-RU" sz="2000" dirty="0" smtClean="0"/>
          </a:p>
          <a:p>
            <a:r>
              <a:rPr lang="ru-RU" sz="2400" dirty="0"/>
              <a:t>Разработана учеными ФГБНУ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«</a:t>
            </a:r>
            <a:r>
              <a:rPr lang="ru-RU" sz="2400" dirty="0"/>
              <a:t>ФНЦИРИП им. М. П. Чумакова РАН</a:t>
            </a:r>
            <a:r>
              <a:rPr lang="ru-RU" sz="2400" dirty="0" smtClean="0"/>
              <a:t>»</a:t>
            </a:r>
          </a:p>
          <a:p>
            <a:r>
              <a:rPr lang="ru-RU" sz="2400" dirty="0"/>
              <a:t>Вводится </a:t>
            </a:r>
            <a:r>
              <a:rPr lang="ru-RU" sz="2400" b="1" dirty="0" smtClean="0"/>
              <a:t>дважды</a:t>
            </a:r>
            <a:r>
              <a:rPr lang="ru-RU" sz="2400" dirty="0" smtClean="0"/>
              <a:t> </a:t>
            </a:r>
            <a:r>
              <a:rPr lang="ru-RU" sz="2400" dirty="0"/>
              <a:t>внутримышечно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 </a:t>
            </a:r>
            <a:r>
              <a:rPr lang="ru-RU" sz="2400" dirty="0"/>
              <a:t>интервалом </a:t>
            </a:r>
            <a:r>
              <a:rPr lang="ru-RU" sz="2400" dirty="0" smtClean="0"/>
              <a:t>в 2 недели (14 дней).</a:t>
            </a:r>
            <a:endParaRPr lang="ru-RU" sz="2400" dirty="0"/>
          </a:p>
          <a:p>
            <a:r>
              <a:rPr lang="ru-RU" sz="2400" dirty="0"/>
              <a:t>Применяют у </a:t>
            </a:r>
            <a:r>
              <a:rPr lang="ru-RU" sz="2400" dirty="0" smtClean="0"/>
              <a:t>взрослых в возрасте </a:t>
            </a:r>
            <a:r>
              <a:rPr lang="ru-RU" sz="2400" dirty="0"/>
              <a:t>18-60 </a:t>
            </a:r>
            <a:r>
              <a:rPr lang="ru-RU" sz="2400" dirty="0" smtClean="0"/>
              <a:t>лет.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 smtClean="0"/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3200" b="1" i="1" u="sng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313" y="3140370"/>
            <a:ext cx="3811912" cy="2542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03368" y="2254845"/>
            <a:ext cx="1053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/>
              <a:t>Вакцины зарегистрированные на территории РФ</a:t>
            </a:r>
          </a:p>
        </p:txBody>
      </p:sp>
    </p:spTree>
    <p:extLst>
      <p:ext uri="{BB962C8B-B14F-4D97-AF65-F5344CB8AC3E}">
        <p14:creationId xmlns:p14="http://schemas.microsoft.com/office/powerpoint/2010/main" val="39658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303" y="-1299426"/>
            <a:ext cx="238377" cy="110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644" y="2877954"/>
            <a:ext cx="10955955" cy="36904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tx1"/>
                </a:solidFill>
              </a:rPr>
              <a:t>    «</a:t>
            </a:r>
            <a:r>
              <a:rPr lang="ru-RU" sz="3000" b="1" dirty="0">
                <a:solidFill>
                  <a:schemeClr val="tx1"/>
                </a:solidFill>
              </a:rPr>
              <a:t>Спутник </a:t>
            </a:r>
            <a:r>
              <a:rPr lang="ru-RU" sz="3000" b="1" dirty="0" err="1">
                <a:solidFill>
                  <a:schemeClr val="tx1"/>
                </a:solidFill>
              </a:rPr>
              <a:t>Лайт</a:t>
            </a:r>
            <a:r>
              <a:rPr lang="ru-RU" sz="3000" b="1" dirty="0" smtClean="0">
                <a:solidFill>
                  <a:schemeClr val="tx1"/>
                </a:solidFill>
              </a:rPr>
              <a:t>»</a:t>
            </a:r>
            <a:endParaRPr lang="ru-RU" sz="2600" dirty="0"/>
          </a:p>
          <a:p>
            <a:r>
              <a:rPr lang="ru-RU" sz="2400" dirty="0"/>
              <a:t>П</a:t>
            </a:r>
            <a:r>
              <a:rPr lang="ru-RU" sz="2400" dirty="0" smtClean="0"/>
              <a:t>редставляет </a:t>
            </a:r>
            <a:r>
              <a:rPr lang="ru-RU" sz="2400" dirty="0"/>
              <a:t>собой первый компонент «</a:t>
            </a:r>
            <a:r>
              <a:rPr lang="ru-RU" sz="2400" dirty="0" smtClean="0"/>
              <a:t>Спутника </a:t>
            </a:r>
            <a:r>
              <a:rPr lang="en-US" sz="2400" dirty="0" smtClean="0"/>
              <a:t>V</a:t>
            </a:r>
            <a:r>
              <a:rPr lang="ru-RU" sz="2400" dirty="0" smtClean="0"/>
              <a:t>».</a:t>
            </a:r>
            <a:endParaRPr lang="ru-RU" sz="2400" dirty="0"/>
          </a:p>
          <a:p>
            <a:r>
              <a:rPr lang="ru-RU" sz="2400" dirty="0"/>
              <a:t>В</a:t>
            </a:r>
            <a:r>
              <a:rPr lang="ru-RU" sz="2400" dirty="0" smtClean="0"/>
              <a:t>акцина </a:t>
            </a:r>
            <a:r>
              <a:rPr lang="ru-RU" sz="2400" dirty="0"/>
              <a:t>вводится </a:t>
            </a:r>
            <a:r>
              <a:rPr lang="ru-RU" sz="2400" b="1" dirty="0" smtClean="0"/>
              <a:t>однократно.</a:t>
            </a:r>
          </a:p>
          <a:p>
            <a:r>
              <a:rPr lang="ru-RU" sz="2400" dirty="0"/>
              <a:t>Р</a:t>
            </a:r>
            <a:r>
              <a:rPr lang="ru-RU" sz="2400" dirty="0" smtClean="0"/>
              <a:t>екомендуется </a:t>
            </a:r>
            <a:r>
              <a:rPr lang="ru-RU" sz="2400" dirty="0"/>
              <a:t>для вакцинации </a:t>
            </a:r>
            <a:r>
              <a:rPr lang="ru-RU" sz="2400" dirty="0" smtClean="0"/>
              <a:t>                                                                                                    ранее переболевших COVID-19</a:t>
            </a:r>
            <a:br>
              <a:rPr lang="ru-RU" sz="2400" dirty="0" smtClean="0"/>
            </a:br>
            <a:r>
              <a:rPr lang="ru-RU" sz="2400" dirty="0" smtClean="0"/>
              <a:t>(через 6 мес.)</a:t>
            </a:r>
            <a:endParaRPr lang="ru-RU" sz="24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3200" b="1" i="1" u="sng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898" y="4019064"/>
            <a:ext cx="3164290" cy="2373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12993" y="2309393"/>
            <a:ext cx="1053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/>
              <a:t>Вакцины зарегистрированные на территории РФ</a:t>
            </a:r>
          </a:p>
        </p:txBody>
      </p:sp>
    </p:spTree>
    <p:extLst>
      <p:ext uri="{BB962C8B-B14F-4D97-AF65-F5344CB8AC3E}">
        <p14:creationId xmlns:p14="http://schemas.microsoft.com/office/powerpoint/2010/main" val="271567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303" y="-1299426"/>
            <a:ext cx="238377" cy="110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154" y="2391578"/>
            <a:ext cx="11134165" cy="41644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Возможные побочные реакции после вакцинации</a:t>
            </a:r>
          </a:p>
          <a:p>
            <a:pPr marL="457200" indent="-457200" algn="just">
              <a:buAutoNum type="arabicParenR"/>
            </a:pPr>
            <a:r>
              <a:rPr lang="ru-RU" sz="2400" dirty="0">
                <a:solidFill>
                  <a:schemeClr val="tx1"/>
                </a:solidFill>
              </a:rPr>
              <a:t>П</a:t>
            </a:r>
            <a:r>
              <a:rPr lang="ru-RU" sz="2400" dirty="0" smtClean="0">
                <a:solidFill>
                  <a:schemeClr val="tx1"/>
                </a:solidFill>
              </a:rPr>
              <a:t>осле </a:t>
            </a:r>
            <a:r>
              <a:rPr lang="ru-RU" sz="2400" dirty="0">
                <a:solidFill>
                  <a:schemeClr val="tx1"/>
                </a:solidFill>
              </a:rPr>
              <a:t>вакцинации может возникнуть гриппоподобный синдром – </a:t>
            </a:r>
            <a:r>
              <a:rPr lang="ru-RU" sz="2400" dirty="0" smtClean="0">
                <a:solidFill>
                  <a:schemeClr val="tx1"/>
                </a:solidFill>
              </a:rPr>
              <a:t>озноб, повышение температуры, боли в мышца и суставах,                            слабость, головная боль.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132717" y="4235570"/>
            <a:ext cx="6310903" cy="214526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Допускается симптоматическая терапия – можно принять жаропонижающие и противовоспалительные </a:t>
            </a:r>
            <a:r>
              <a:rPr lang="ru-RU" sz="2400" b="1" dirty="0" smtClean="0">
                <a:solidFill>
                  <a:schemeClr val="tx1"/>
                </a:solidFill>
              </a:rPr>
              <a:t>средства (парацетамол, ибупрофен)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61" y="4132131"/>
            <a:ext cx="3650444" cy="242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611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303" y="-1299426"/>
            <a:ext cx="238377" cy="110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155" y="3003082"/>
            <a:ext cx="11105289" cy="35529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2) Местные реакции: болезненность в месте инъекции, покраснение, отечность.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3) Реже отмечаются тошнота,                                                                              нарушение стула, нарушение аппетита.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757" y="3717985"/>
            <a:ext cx="4257135" cy="283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59514" y="2345108"/>
            <a:ext cx="935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Возможные побочные реакции после вакцинации</a:t>
            </a:r>
          </a:p>
        </p:txBody>
      </p:sp>
    </p:spTree>
    <p:extLst>
      <p:ext uri="{BB962C8B-B14F-4D97-AF65-F5344CB8AC3E}">
        <p14:creationId xmlns:p14="http://schemas.microsoft.com/office/powerpoint/2010/main" val="25995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303" y="-1299426"/>
            <a:ext cx="238377" cy="110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155" y="2810576"/>
            <a:ext cx="11028287" cy="38501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dirty="0" smtClean="0"/>
              <a:t>1. В </a:t>
            </a:r>
            <a:r>
              <a:rPr lang="ru-RU" sz="2400" dirty="0"/>
              <a:t>первые три дня после вакцинации </a:t>
            </a:r>
            <a:r>
              <a:rPr lang="ru-RU" sz="2400" b="1" dirty="0"/>
              <a:t>не рекомендуются </a:t>
            </a:r>
            <a:r>
              <a:rPr lang="ru-RU" sz="2400" dirty="0"/>
              <a:t>интенсивные физические нагрузки, </a:t>
            </a:r>
            <a:r>
              <a:rPr lang="ru-RU" sz="2400" dirty="0" smtClean="0"/>
              <a:t>поход в сауну и баню. Душ можно принимать.</a:t>
            </a:r>
            <a:endParaRPr lang="ru-RU" sz="2400" dirty="0"/>
          </a:p>
          <a:p>
            <a:pPr marL="0" lvl="0" indent="0">
              <a:buNone/>
            </a:pPr>
            <a:r>
              <a:rPr lang="ru-RU" sz="2400" dirty="0" smtClean="0"/>
              <a:t>2. В </a:t>
            </a:r>
            <a:r>
              <a:rPr lang="ru-RU" sz="2400" dirty="0"/>
              <a:t>первые три дня после вакцинации рекомендуется </a:t>
            </a:r>
            <a:r>
              <a:rPr lang="ru-RU" sz="2400" b="1" dirty="0"/>
              <a:t>ограничить</a:t>
            </a:r>
            <a:r>
              <a:rPr lang="ru-RU" sz="2400" dirty="0"/>
              <a:t> прием </a:t>
            </a:r>
            <a:r>
              <a:rPr lang="ru-RU" sz="2400" b="1" dirty="0"/>
              <a:t>алкоголя</a:t>
            </a:r>
            <a:r>
              <a:rPr lang="ru-RU" sz="2400" b="1" dirty="0" smtClean="0"/>
              <a:t>.</a:t>
            </a:r>
          </a:p>
          <a:p>
            <a:pPr marL="457200" lvl="0" indent="-457200">
              <a:buFont typeface="+mj-lt"/>
              <a:buAutoNum type="arabicPeriod"/>
            </a:pP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950" y="4899259"/>
            <a:ext cx="2761206" cy="1711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2437429" y="5043638"/>
            <a:ext cx="2404078" cy="141760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2343405" y="5043639"/>
            <a:ext cx="2498102" cy="14176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202" y="4899259"/>
            <a:ext cx="1711516" cy="17115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170" y="4831882"/>
            <a:ext cx="2741829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47641" y="2215166"/>
            <a:ext cx="11473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Внимательно отнеситесь к своему здоровью после прививки!</a:t>
            </a:r>
          </a:p>
        </p:txBody>
      </p:sp>
    </p:spTree>
    <p:extLst>
      <p:ext uri="{BB962C8B-B14F-4D97-AF65-F5344CB8AC3E}">
        <p14:creationId xmlns:p14="http://schemas.microsoft.com/office/powerpoint/2010/main" val="34367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303" y="-1299426"/>
            <a:ext cx="238377" cy="110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155" y="2345546"/>
            <a:ext cx="11088445" cy="41768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3. Полноценный </a:t>
            </a:r>
            <a:r>
              <a:rPr lang="ru-RU" sz="2400" dirty="0"/>
              <a:t>иммунный ответ на введение вакцины будет формироваться </a:t>
            </a:r>
            <a:r>
              <a:rPr lang="ru-RU" sz="2400" b="1" dirty="0" smtClean="0"/>
              <a:t>от 35 до 42 дней</a:t>
            </a:r>
            <a:r>
              <a:rPr lang="ru-RU" sz="2400" dirty="0" smtClean="0"/>
              <a:t>, </a:t>
            </a:r>
            <a:r>
              <a:rPr lang="ru-RU" sz="2400" dirty="0"/>
              <a:t>поэтому после вакцинации </a:t>
            </a:r>
            <a:r>
              <a:rPr lang="ru-RU" sz="2400" dirty="0" smtClean="0"/>
              <a:t>         в </a:t>
            </a:r>
            <a:r>
              <a:rPr lang="ru-RU" sz="2400" dirty="0"/>
              <a:t>течение этого периода необходимо </a:t>
            </a:r>
            <a:r>
              <a:rPr lang="ru-RU" sz="2400" b="1" dirty="0"/>
              <a:t>соблюдать все меры </a:t>
            </a:r>
            <a:r>
              <a:rPr lang="ru-RU" sz="2400" b="1" dirty="0" smtClean="0"/>
              <a:t>предосторожности</a:t>
            </a:r>
            <a:r>
              <a:rPr lang="ru-RU" sz="2400" dirty="0" smtClean="0"/>
              <a:t>, чтобы </a:t>
            </a:r>
            <a:r>
              <a:rPr lang="ru-RU" sz="2400" dirty="0"/>
              <a:t>не заразиться </a:t>
            </a:r>
            <a:r>
              <a:rPr lang="ru-RU" sz="2400" dirty="0" smtClean="0"/>
              <a:t>коронавирусом.</a:t>
            </a:r>
            <a:endParaRPr lang="ru-RU" sz="2400" i="1" u="sng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93" y="4423300"/>
            <a:ext cx="3047600" cy="203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646" y="4423300"/>
            <a:ext cx="4830793" cy="204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25056" r="24389"/>
          <a:stretch/>
        </p:blipFill>
        <p:spPr>
          <a:xfrm>
            <a:off x="9381392" y="4433977"/>
            <a:ext cx="1570932" cy="204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72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6766" y="1529482"/>
            <a:ext cx="9999001" cy="1885672"/>
          </a:xfrm>
        </p:spPr>
        <p:txBody>
          <a:bodyPr/>
          <a:lstStyle/>
          <a:p>
            <a:r>
              <a:rPr lang="ru-RU" sz="3600" b="1" dirty="0" smtClean="0"/>
              <a:t>Вакцинация </a:t>
            </a:r>
            <a:r>
              <a:rPr lang="ru-RU" sz="3600" b="1" dirty="0"/>
              <a:t>– один из самых эффективных способов профилактики заболеваний.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463" y="5967825"/>
            <a:ext cx="1531606" cy="294952"/>
          </a:xfrm>
        </p:spPr>
        <p:txBody>
          <a:bodyPr>
            <a:noAutofit/>
          </a:bodyPr>
          <a:lstStyle/>
          <a:p>
            <a:r>
              <a:rPr lang="ru-RU" sz="1100" dirty="0" smtClean="0"/>
              <a:t>Сентябрь 2021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8" y="626814"/>
            <a:ext cx="2329628" cy="819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4"/>
            <a:ext cx="1169598" cy="847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565" y="2911301"/>
            <a:ext cx="3224735" cy="305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997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303" y="-1299426"/>
            <a:ext cx="238377" cy="110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992" y="2924354"/>
            <a:ext cx="10942607" cy="36440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1.   Заразиться </a:t>
            </a:r>
            <a:r>
              <a:rPr lang="en-US" sz="2400" dirty="0" smtClean="0">
                <a:solidFill>
                  <a:schemeClr val="tx1"/>
                </a:solidFill>
              </a:rPr>
              <a:t>COVID-19</a:t>
            </a:r>
            <a:r>
              <a:rPr lang="ru-RU" sz="2400" dirty="0" smtClean="0">
                <a:solidFill>
                  <a:schemeClr val="tx1"/>
                </a:solidFill>
              </a:rPr>
              <a:t> от вакцины </a:t>
            </a:r>
            <a:r>
              <a:rPr lang="ru-RU" sz="2400" b="1" dirty="0" smtClean="0">
                <a:solidFill>
                  <a:schemeClr val="tx1"/>
                </a:solidFill>
              </a:rPr>
              <a:t>НЕВОЗМОЖНО.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2.   Если вы заболели между                                                                                                  1-й и 2-й прививкой,                                                                                                         то </a:t>
            </a:r>
            <a:r>
              <a:rPr lang="ru-RU" sz="2400" b="1" dirty="0" smtClean="0">
                <a:solidFill>
                  <a:schemeClr val="tx1"/>
                </a:solidFill>
              </a:rPr>
              <a:t>вторая доза </a:t>
            </a:r>
            <a:r>
              <a:rPr lang="ru-RU" sz="2400" dirty="0" smtClean="0">
                <a:solidFill>
                  <a:schemeClr val="tx1"/>
                </a:solidFill>
              </a:rPr>
              <a:t>вводится                                                                                         только </a:t>
            </a:r>
            <a:r>
              <a:rPr lang="ru-RU" sz="2400" b="1" dirty="0" smtClean="0">
                <a:solidFill>
                  <a:schemeClr val="tx1"/>
                </a:solidFill>
              </a:rPr>
              <a:t>после</a:t>
            </a:r>
            <a:r>
              <a:rPr lang="ru-RU" sz="2400" dirty="0" smtClean="0">
                <a:solidFill>
                  <a:schemeClr val="tx1"/>
                </a:solidFill>
              </a:rPr>
              <a:t> полного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выздоровления.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576" y="3498321"/>
            <a:ext cx="3553974" cy="29111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21713" y="2267993"/>
            <a:ext cx="3796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Это важно знать!</a:t>
            </a:r>
          </a:p>
        </p:txBody>
      </p:sp>
    </p:spTree>
    <p:extLst>
      <p:ext uri="{BB962C8B-B14F-4D97-AF65-F5344CB8AC3E}">
        <p14:creationId xmlns:p14="http://schemas.microsoft.com/office/powerpoint/2010/main" val="386328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303" y="-1299426"/>
            <a:ext cx="238377" cy="110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385" y="2910254"/>
            <a:ext cx="10955214" cy="36581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3.   Если Вы переболели новой коронавирусной инфекцией,                                         поставить прививку следует </a:t>
            </a:r>
            <a:r>
              <a:rPr lang="ru-RU" sz="2400" b="1" dirty="0" smtClean="0">
                <a:solidFill>
                  <a:schemeClr val="tx1"/>
                </a:solidFill>
              </a:rPr>
              <a:t>спустя 6 месяцев</a:t>
            </a:r>
            <a:r>
              <a:rPr lang="ru-RU" sz="2400" dirty="0" smtClean="0">
                <a:solidFill>
                  <a:schemeClr val="tx1"/>
                </a:solidFill>
              </a:rPr>
              <a:t> после </a:t>
            </a:r>
            <a:r>
              <a:rPr lang="ru-RU" sz="2400" b="1" dirty="0" smtClean="0">
                <a:solidFill>
                  <a:schemeClr val="tx1"/>
                </a:solidFill>
              </a:rPr>
              <a:t>заболевания.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4.   Ревакцинацию можно проводить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</a:rPr>
              <a:t>спустя 6 месяцев </a:t>
            </a:r>
            <a:r>
              <a:rPr lang="ru-RU" sz="2400" dirty="0" smtClean="0">
                <a:solidFill>
                  <a:schemeClr val="tx1"/>
                </a:solidFill>
              </a:rPr>
              <a:t>после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     предыдущей </a:t>
            </a:r>
            <a:r>
              <a:rPr lang="ru-RU" sz="2400" b="1" dirty="0" smtClean="0">
                <a:solidFill>
                  <a:schemeClr val="tx1"/>
                </a:solidFill>
              </a:rPr>
              <a:t>первичной вакцинации.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71" y="3832492"/>
            <a:ext cx="3717683" cy="2629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2876" y="2325479"/>
            <a:ext cx="3796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Это важно знать!</a:t>
            </a:r>
          </a:p>
        </p:txBody>
      </p:sp>
    </p:spTree>
    <p:extLst>
      <p:ext uri="{BB962C8B-B14F-4D97-AF65-F5344CB8AC3E}">
        <p14:creationId xmlns:p14="http://schemas.microsoft.com/office/powerpoint/2010/main" val="38166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303" y="-1299426"/>
            <a:ext cx="238377" cy="110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600" b="1" dirty="0" smtClean="0">
                <a:solidFill>
                  <a:schemeClr val="tx1"/>
                </a:solidFill>
              </a:rPr>
              <a:t>АК</a:t>
            </a: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899" y="2870309"/>
            <a:ext cx="4665989" cy="3219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ru-RU" sz="2800" dirty="0"/>
          </a:p>
          <a:p>
            <a:pPr marL="0" indent="0" algn="ctr">
              <a:buNone/>
            </a:pPr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ЗАЩИТИ СЕБЯ И СВОЮ СЕМЬЮ !</a:t>
            </a:r>
          </a:p>
          <a:p>
            <a:pPr marL="0" indent="0" algn="ctr">
              <a:buNone/>
            </a:pPr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ВАКЦИНИРУЙСЯ !</a:t>
            </a:r>
          </a:p>
          <a:p>
            <a:pPr marL="0" indent="0">
              <a:buNone/>
            </a:pP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246" y="2397335"/>
            <a:ext cx="6599207" cy="4227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95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4" y="2099732"/>
            <a:ext cx="9852351" cy="3334909"/>
          </a:xfrm>
        </p:spPr>
        <p:txBody>
          <a:bodyPr/>
          <a:lstStyle/>
          <a:p>
            <a:pPr algn="ctr"/>
            <a:r>
              <a:rPr lang="ru-RU" sz="4800" b="1" dirty="0"/>
              <a:t/>
            </a:r>
            <a:br>
              <a:rPr lang="ru-RU" sz="4800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1992" y="5958300"/>
            <a:ext cx="1438274" cy="294952"/>
          </a:xfrm>
        </p:spPr>
        <p:txBody>
          <a:bodyPr>
            <a:noAutofit/>
          </a:bodyPr>
          <a:lstStyle/>
          <a:p>
            <a:r>
              <a:rPr lang="ru-RU" sz="1100" dirty="0"/>
              <a:t>Сентябрь 2021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8" y="626814"/>
            <a:ext cx="2329628" cy="819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4"/>
            <a:ext cx="1169598" cy="8479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54953" y="1647646"/>
            <a:ext cx="9852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Российской Федерации для вакцинации против </a:t>
            </a:r>
            <a:r>
              <a:rPr lang="ru-RU" sz="2400" b="1" dirty="0" smtClean="0">
                <a:solidFill>
                  <a:schemeClr val="bg1"/>
                </a:solidFill>
              </a:rPr>
              <a:t>COVID-19    </a:t>
            </a:r>
            <a:r>
              <a:rPr lang="ru-RU" sz="2400" b="1" dirty="0" smtClean="0">
                <a:solidFill>
                  <a:schemeClr val="bg1"/>
                </a:solidFill>
              </a:rPr>
              <a:t>у взрослых лиц зарегистрированы следующие вакцины:</a:t>
            </a: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комбинированная векторная вакцина «Гам-КОВИД-</a:t>
            </a:r>
            <a:r>
              <a:rPr lang="ru-RU" sz="2400" b="1" dirty="0" err="1" smtClean="0">
                <a:solidFill>
                  <a:schemeClr val="bg1"/>
                </a:solidFill>
              </a:rPr>
              <a:t>Вак</a:t>
            </a:r>
            <a:r>
              <a:rPr lang="ru-RU" sz="2400" b="1" dirty="0" smtClean="0">
                <a:solidFill>
                  <a:schemeClr val="bg1"/>
                </a:solidFill>
              </a:rPr>
              <a:t>»,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вакцина на основе пептидных антигенов «</a:t>
            </a:r>
            <a:r>
              <a:rPr lang="ru-RU" sz="2400" b="1" dirty="0" err="1" smtClean="0">
                <a:solidFill>
                  <a:schemeClr val="bg1"/>
                </a:solidFill>
              </a:rPr>
              <a:t>ЭпиВакКорона</a:t>
            </a:r>
            <a:r>
              <a:rPr lang="ru-RU" sz="2400" b="1" dirty="0" smtClean="0">
                <a:solidFill>
                  <a:schemeClr val="bg1"/>
                </a:solidFill>
              </a:rPr>
              <a:t>»,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вакцина </a:t>
            </a:r>
            <a:r>
              <a:rPr lang="ru-RU" sz="2400" b="1" dirty="0" err="1" smtClean="0">
                <a:solidFill>
                  <a:schemeClr val="bg1"/>
                </a:solidFill>
              </a:rPr>
              <a:t>коронавирусная</a:t>
            </a:r>
            <a:r>
              <a:rPr lang="ru-RU" sz="2400" b="1" dirty="0" smtClean="0">
                <a:solidFill>
                  <a:schemeClr val="bg1"/>
                </a:solidFill>
              </a:rPr>
              <a:t> инактивированная </a:t>
            </a:r>
            <a:r>
              <a:rPr lang="ru-RU" sz="2400" b="1" dirty="0" err="1" smtClean="0">
                <a:solidFill>
                  <a:schemeClr val="bg1"/>
                </a:solidFill>
              </a:rPr>
              <a:t>цельновирионная</a:t>
            </a:r>
            <a:r>
              <a:rPr lang="ru-RU" sz="2400" b="1" dirty="0" smtClean="0">
                <a:solidFill>
                  <a:schemeClr val="bg1"/>
                </a:solidFill>
              </a:rPr>
              <a:t> концентрированная очищенная («</a:t>
            </a:r>
            <a:r>
              <a:rPr lang="ru-RU" sz="2400" b="1" dirty="0" err="1" smtClean="0">
                <a:solidFill>
                  <a:schemeClr val="bg1"/>
                </a:solidFill>
              </a:rPr>
              <a:t>КовиВак</a:t>
            </a:r>
            <a:r>
              <a:rPr lang="ru-RU" sz="2400" b="1" dirty="0" smtClean="0">
                <a:solidFill>
                  <a:schemeClr val="bg1"/>
                </a:solidFill>
              </a:rPr>
              <a:t>»),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вакцина для профилактики COVID-19 («Спутник </a:t>
            </a:r>
            <a:r>
              <a:rPr lang="ru-RU" sz="2400" b="1" dirty="0" err="1" smtClean="0">
                <a:solidFill>
                  <a:schemeClr val="bg1"/>
                </a:solidFill>
              </a:rPr>
              <a:t>Лайт</a:t>
            </a:r>
            <a:r>
              <a:rPr lang="ru-RU" sz="2400" b="1" dirty="0" smtClean="0">
                <a:solidFill>
                  <a:schemeClr val="bg1"/>
                </a:solidFill>
              </a:rPr>
              <a:t>»).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78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918" y="2057016"/>
            <a:ext cx="9859993" cy="81088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Подготовка к вакцинации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261" y="2714324"/>
            <a:ext cx="11251933" cy="39463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Никакой специальной подготовки не требуется.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Нужно соблюдать свой обычный распорядок дня                                                         </a:t>
            </a:r>
            <a:r>
              <a:rPr lang="ru-RU" sz="2400" dirty="0" smtClean="0">
                <a:solidFill>
                  <a:schemeClr val="tx1"/>
                </a:solidFill>
              </a:rPr>
              <a:t>и </a:t>
            </a:r>
            <a:r>
              <a:rPr lang="ru-RU" sz="2400" dirty="0" smtClean="0">
                <a:solidFill>
                  <a:schemeClr val="tx1"/>
                </a:solidFill>
              </a:rPr>
              <a:t>иметь хорошее самочувствие.</a:t>
            </a:r>
          </a:p>
          <a:p>
            <a:pPr marL="0" indent="0">
              <a:buNone/>
            </a:pPr>
            <a:endParaRPr lang="ru-RU" sz="21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100" i="1" u="sng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178390" y="4229733"/>
            <a:ext cx="6124846" cy="214526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Нельзя </a:t>
            </a:r>
            <a:r>
              <a:rPr lang="ru-RU" sz="2000" b="1" dirty="0">
                <a:solidFill>
                  <a:schemeClr val="tx1"/>
                </a:solidFill>
              </a:rPr>
              <a:t>делать вакцину во время обострения хронических заболеваний </a:t>
            </a:r>
            <a:r>
              <a:rPr lang="ru-RU" sz="2000" b="1" dirty="0" smtClean="0">
                <a:solidFill>
                  <a:schemeClr val="tx1"/>
                </a:solidFill>
              </a:rPr>
              <a:t>     или </a:t>
            </a:r>
            <a:r>
              <a:rPr lang="ru-RU" sz="2000" b="1" dirty="0">
                <a:solidFill>
                  <a:schemeClr val="tx1"/>
                </a:solidFill>
              </a:rPr>
              <a:t>каких-либо катаральных явлений </a:t>
            </a:r>
            <a:r>
              <a:rPr lang="ru-RU" sz="2000" b="1" dirty="0" smtClean="0">
                <a:solidFill>
                  <a:schemeClr val="tx1"/>
                </a:solidFill>
              </a:rPr>
              <a:t>      (</a:t>
            </a:r>
            <a:r>
              <a:rPr lang="ru-RU" sz="2000" b="1" dirty="0">
                <a:solidFill>
                  <a:schemeClr val="tx1"/>
                </a:solidFill>
              </a:rPr>
              <a:t>кашля, насморка</a:t>
            </a:r>
            <a:r>
              <a:rPr lang="ru-RU" sz="2000" b="1" dirty="0" smtClean="0">
                <a:solidFill>
                  <a:schemeClr val="tx1"/>
                </a:solidFill>
              </a:rPr>
              <a:t>).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Нужно </a:t>
            </a:r>
            <a:r>
              <a:rPr lang="ru-RU" sz="2000" b="1" dirty="0">
                <a:solidFill>
                  <a:schemeClr val="tx1"/>
                </a:solidFill>
              </a:rPr>
              <a:t>выждать 2–4 недели </a:t>
            </a:r>
            <a:r>
              <a:rPr lang="ru-RU" sz="2000" b="1" dirty="0" smtClean="0">
                <a:solidFill>
                  <a:schemeClr val="tx1"/>
                </a:solidFill>
              </a:rPr>
              <a:t>после того</a:t>
            </a:r>
            <a:r>
              <a:rPr lang="ru-RU" sz="2000" b="1" dirty="0">
                <a:solidFill>
                  <a:schemeClr val="tx1"/>
                </a:solidFill>
              </a:rPr>
              <a:t>, как обострение пройдет.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84" y="4176861"/>
            <a:ext cx="3366744" cy="224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32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250" y="2036641"/>
            <a:ext cx="10081473" cy="81088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Подготовка к вакцинации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868" y="2719692"/>
            <a:ext cx="11355071" cy="39741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Записаться на вакцинацию можно через </a:t>
            </a:r>
            <a:r>
              <a:rPr lang="ru-RU" sz="2400" b="1" dirty="0" smtClean="0">
                <a:solidFill>
                  <a:srgbClr val="0070C0"/>
                </a:solidFill>
              </a:rPr>
              <a:t>гос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  <a:r>
              <a:rPr lang="ru-RU" sz="2400" b="1" dirty="0" smtClean="0">
                <a:solidFill>
                  <a:srgbClr val="FF0000"/>
                </a:solidFill>
              </a:rPr>
              <a:t>услуги</a:t>
            </a:r>
            <a:r>
              <a:rPr lang="ru-RU" sz="2400" dirty="0" smtClean="0">
                <a:solidFill>
                  <a:schemeClr val="tx1"/>
                </a:solidFill>
              </a:rPr>
              <a:t>                                                      или через </a:t>
            </a:r>
            <a:r>
              <a:rPr lang="ru-RU" sz="2400" b="1" dirty="0" smtClean="0">
                <a:solidFill>
                  <a:schemeClr val="tx1"/>
                </a:solidFill>
              </a:rPr>
              <a:t>регистратуру</a:t>
            </a:r>
            <a:r>
              <a:rPr lang="ru-RU" sz="2400" dirty="0" smtClean="0">
                <a:solidFill>
                  <a:schemeClr val="tx1"/>
                </a:solidFill>
              </a:rPr>
              <a:t> Вашей поликлиники.                                                                А так же в порядке живой очереди в мобильных пунктах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На </a:t>
            </a:r>
            <a:r>
              <a:rPr lang="ru-RU" sz="2400" b="1" dirty="0" smtClean="0">
                <a:solidFill>
                  <a:schemeClr val="tx1"/>
                </a:solidFill>
              </a:rPr>
              <a:t>вторую</a:t>
            </a:r>
            <a:r>
              <a:rPr lang="ru-RU" sz="2400" dirty="0" smtClean="0">
                <a:solidFill>
                  <a:schemeClr val="tx1"/>
                </a:solidFill>
              </a:rPr>
              <a:t> вакцину записываться </a:t>
            </a:r>
            <a:r>
              <a:rPr lang="ru-RU" sz="2400" b="1" dirty="0" smtClean="0">
                <a:solidFill>
                  <a:schemeClr val="tx1"/>
                </a:solidFill>
              </a:rPr>
              <a:t>НЕ нужно</a:t>
            </a:r>
            <a:r>
              <a:rPr lang="ru-RU" sz="2400" dirty="0" smtClean="0">
                <a:solidFill>
                  <a:schemeClr val="tx1"/>
                </a:solidFill>
              </a:rPr>
              <a:t>,                                                                    вас запишет врач и сообщит дату вакцинации.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При себе иметь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- паспорт,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   - полис обязательного медицинского 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     страхования,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   - СНИЛС.</a:t>
            </a:r>
          </a:p>
          <a:p>
            <a:pPr marL="0" indent="0">
              <a:buNone/>
            </a:pPr>
            <a:endParaRPr lang="ru-RU" sz="21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1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100" i="1" u="sng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464" t="27424" r="4834"/>
          <a:stretch/>
        </p:blipFill>
        <p:spPr>
          <a:xfrm>
            <a:off x="7670095" y="4881155"/>
            <a:ext cx="3522846" cy="1580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9278" t="10516" r="10621" b="8837"/>
          <a:stretch/>
        </p:blipFill>
        <p:spPr>
          <a:xfrm>
            <a:off x="9904396" y="2975353"/>
            <a:ext cx="1472665" cy="1905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95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042" y="2139352"/>
            <a:ext cx="9859993" cy="81088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Процесс вакцинации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155" y="2950234"/>
            <a:ext cx="11086039" cy="37104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600" dirty="0"/>
              <a:t>Перед введением </a:t>
            </a:r>
            <a:r>
              <a:rPr lang="ru-RU" sz="2600" dirty="0" smtClean="0"/>
              <a:t>вакцины </a:t>
            </a:r>
            <a:r>
              <a:rPr lang="ru-RU" sz="2600" dirty="0"/>
              <a:t>каждый пациент заполняет </a:t>
            </a:r>
            <a:r>
              <a:rPr lang="ru-RU" sz="2600" dirty="0" smtClean="0"/>
              <a:t>информированное </a:t>
            </a:r>
            <a:r>
              <a:rPr lang="ru-RU" sz="2600" dirty="0"/>
              <a:t>согласие и анкету. </a:t>
            </a:r>
            <a:endParaRPr lang="ru-RU" sz="2600" dirty="0" smtClean="0"/>
          </a:p>
          <a:p>
            <a:pPr mar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600" dirty="0" smtClean="0"/>
              <a:t>Далее </a:t>
            </a:r>
            <a:r>
              <a:rPr lang="ru-RU" sz="2600" dirty="0"/>
              <a:t>медицинский работник проводит опрос и </a:t>
            </a:r>
            <a:r>
              <a:rPr lang="ru-RU" sz="2600" dirty="0" smtClean="0"/>
              <a:t>медицинский </a:t>
            </a:r>
            <a:r>
              <a:rPr lang="ru-RU" sz="2600" dirty="0"/>
              <a:t>осмотр: </a:t>
            </a:r>
            <a:endParaRPr lang="ru-RU" sz="2600" dirty="0" smtClean="0"/>
          </a:p>
          <a:p>
            <a:pPr mar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600" dirty="0" smtClean="0"/>
              <a:t>измеряет температуру,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600" dirty="0" smtClean="0"/>
              <a:t>сатурацию (насыщение крови кислородом),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600" dirty="0"/>
              <a:t>и</a:t>
            </a:r>
            <a:r>
              <a:rPr lang="ru-RU" sz="2600" dirty="0" smtClean="0"/>
              <a:t>змеряет пульс и артериальное давление,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600" dirty="0" smtClean="0"/>
              <a:t>осматривает горло.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600" dirty="0" smtClean="0"/>
              <a:t>После </a:t>
            </a:r>
            <a:r>
              <a:rPr lang="ru-RU" sz="2600" dirty="0"/>
              <a:t>стандартных процедур препарат вводят </a:t>
            </a:r>
            <a:r>
              <a:rPr lang="ru-RU" sz="2600" dirty="0" smtClean="0"/>
              <a:t>в плечо</a:t>
            </a:r>
            <a:r>
              <a:rPr lang="ru-RU" sz="2800" dirty="0" smtClean="0"/>
              <a:t>.</a:t>
            </a:r>
            <a:endParaRPr lang="ru-RU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1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100" i="1" u="sng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814" y="4156174"/>
            <a:ext cx="2857613" cy="19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81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8427" y="2020155"/>
            <a:ext cx="9859993" cy="81088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После вакцинации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707" y="2700068"/>
            <a:ext cx="11164488" cy="39606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600" dirty="0"/>
              <a:t>После вакцинации не </a:t>
            </a:r>
            <a:r>
              <a:rPr lang="ru-RU" sz="2600" dirty="0" smtClean="0"/>
              <a:t>торопитесь:                                                                                                    в </a:t>
            </a:r>
            <a:r>
              <a:rPr lang="ru-RU" sz="2600" dirty="0"/>
              <a:t>течение </a:t>
            </a:r>
            <a:r>
              <a:rPr lang="ru-RU" sz="2600" dirty="0" smtClean="0"/>
              <a:t>30 </a:t>
            </a:r>
            <a:r>
              <a:rPr lang="ru-RU" sz="2600" dirty="0"/>
              <a:t>минут </a:t>
            </a:r>
            <a:r>
              <a:rPr lang="ru-RU" sz="2600" dirty="0" smtClean="0"/>
              <a:t>вы </a:t>
            </a:r>
            <a:r>
              <a:rPr lang="ru-RU" sz="2600" dirty="0"/>
              <a:t>должны </a:t>
            </a:r>
            <a:r>
              <a:rPr lang="ru-RU" sz="2600" dirty="0" smtClean="0"/>
              <a:t>оставаться                                                                                              </a:t>
            </a:r>
            <a:r>
              <a:rPr lang="ru-RU" sz="2600" dirty="0"/>
              <a:t>под наблюдением </a:t>
            </a:r>
            <a:r>
              <a:rPr lang="ru-RU" sz="2600" dirty="0" smtClean="0"/>
              <a:t>медицинского персонала.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</a:rPr>
              <a:t>Если зарегистрированы на портале </a:t>
            </a:r>
            <a:r>
              <a:rPr lang="ru-RU" sz="2600" b="1" dirty="0" smtClean="0">
                <a:solidFill>
                  <a:srgbClr val="0070C0"/>
                </a:solidFill>
              </a:rPr>
              <a:t>гос</a:t>
            </a:r>
            <a:r>
              <a:rPr lang="ru-RU" sz="2600" b="1" dirty="0" smtClean="0">
                <a:solidFill>
                  <a:schemeClr val="tx1"/>
                </a:solidFill>
              </a:rPr>
              <a:t>.</a:t>
            </a:r>
            <a:r>
              <a:rPr lang="ru-RU" sz="2600" b="1" dirty="0" smtClean="0">
                <a:solidFill>
                  <a:srgbClr val="FF0000"/>
                </a:solidFill>
              </a:rPr>
              <a:t>услуг, </a:t>
            </a:r>
            <a:r>
              <a:rPr lang="ru-RU" sz="2600" b="1" dirty="0">
                <a:solidFill>
                  <a:srgbClr val="FF0000"/>
                </a:solidFill>
              </a:rPr>
              <a:t/>
            </a:r>
            <a:br>
              <a:rPr lang="ru-RU" sz="2600" b="1" dirty="0">
                <a:solidFill>
                  <a:srgbClr val="FF0000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>то придет уведомление о том, </a:t>
            </a:r>
            <a:r>
              <a:rPr lang="ru-RU" sz="2600" dirty="0">
                <a:solidFill>
                  <a:schemeClr val="tx1"/>
                </a:solidFill>
              </a:rPr>
              <a:t/>
            </a:r>
            <a:br>
              <a:rPr lang="ru-RU" sz="2600" dirty="0">
                <a:solidFill>
                  <a:schemeClr val="tx1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>что Вы вакцинированы, а так же                                                                                        предложение заполнить дневник                                                                                   самонаблюдения.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100" i="1" u="sng" dirty="0">
                <a:solidFill>
                  <a:schemeClr val="tx1"/>
                </a:solidFill>
              </a:rPr>
              <a:t/>
            </a:r>
            <a:br>
              <a:rPr lang="ru-RU" sz="2100" i="1" u="sng" dirty="0">
                <a:solidFill>
                  <a:schemeClr val="tx1"/>
                </a:solidFill>
              </a:rPr>
            </a:br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048428" y="5305245"/>
            <a:ext cx="5369626" cy="112371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СЕРТИФИКАТ </a:t>
            </a:r>
            <a:r>
              <a:rPr lang="ru-RU" sz="2000" b="1" dirty="0" smtClean="0">
                <a:solidFill>
                  <a:schemeClr val="tx1"/>
                </a:solidFill>
              </a:rPr>
              <a:t>вакцинации появится </a:t>
            </a:r>
            <a:r>
              <a:rPr lang="ru-RU" sz="2000" b="1" dirty="0">
                <a:solidFill>
                  <a:schemeClr val="tx1"/>
                </a:solidFill>
              </a:rPr>
              <a:t>только </a:t>
            </a:r>
            <a:r>
              <a:rPr lang="ru-RU" sz="2000" b="1" dirty="0" smtClean="0">
                <a:solidFill>
                  <a:schemeClr val="tx1"/>
                </a:solidFill>
              </a:rPr>
              <a:t>после постановки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 компонента вакцины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22294"/>
          <a:stretch/>
        </p:blipFill>
        <p:spPr>
          <a:xfrm>
            <a:off x="8060130" y="2831037"/>
            <a:ext cx="3222177" cy="3572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 flipH="1">
            <a:off x="10741794" y="3850105"/>
            <a:ext cx="262878" cy="45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4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792" y="2166803"/>
            <a:ext cx="9859993" cy="81088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После вакцинации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355" y="2984740"/>
            <a:ext cx="11017840" cy="36759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Если Вы  </a:t>
            </a:r>
            <a:r>
              <a:rPr lang="ru-RU" sz="2400" b="1" dirty="0" smtClean="0">
                <a:solidFill>
                  <a:schemeClr val="tx1"/>
                </a:solidFill>
              </a:rPr>
              <a:t>НЕ</a:t>
            </a:r>
            <a:r>
              <a:rPr lang="ru-RU" sz="2400" dirty="0" smtClean="0">
                <a:solidFill>
                  <a:schemeClr val="tx1"/>
                </a:solidFill>
              </a:rPr>
              <a:t> зарегистрированы на портале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гос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  <a:r>
              <a:rPr lang="ru-RU" sz="2400" b="1" dirty="0" smtClean="0">
                <a:solidFill>
                  <a:srgbClr val="FF0000"/>
                </a:solidFill>
              </a:rPr>
              <a:t>услуг, </a:t>
            </a:r>
            <a:r>
              <a:rPr lang="ru-RU" sz="2400" dirty="0" smtClean="0">
                <a:solidFill>
                  <a:schemeClr val="tx1"/>
                </a:solidFill>
              </a:rPr>
              <a:t>то получить соответствующий 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документ о вакцинации можно                                                                              в той поликлинике, которая поставила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Вам прививку.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100" i="1" u="sng" dirty="0">
                <a:solidFill>
                  <a:schemeClr val="tx1"/>
                </a:solidFill>
              </a:rPr>
              <a:t/>
            </a:r>
            <a:br>
              <a:rPr lang="ru-RU" sz="2100" i="1" u="sng" dirty="0">
                <a:solidFill>
                  <a:schemeClr val="tx1"/>
                </a:solidFill>
              </a:rPr>
            </a:br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767" y="3809732"/>
            <a:ext cx="4132045" cy="2754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67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042" y="2139352"/>
            <a:ext cx="9859993" cy="81088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Показания к применению вакцин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155" y="2950234"/>
            <a:ext cx="11086039" cy="37104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ru-RU" sz="21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Профилактика новой коронавирусной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инфекции (</a:t>
            </a:r>
            <a:r>
              <a:rPr lang="en-US" sz="2400" dirty="0" smtClean="0">
                <a:solidFill>
                  <a:schemeClr val="tx1"/>
                </a:solidFill>
              </a:rPr>
              <a:t>COVID-19</a:t>
            </a:r>
            <a:r>
              <a:rPr lang="ru-RU" sz="2400" dirty="0" smtClean="0">
                <a:solidFill>
                  <a:schemeClr val="tx1"/>
                </a:solidFill>
              </a:rPr>
              <a:t>)</a:t>
            </a:r>
            <a:endParaRPr lang="ru-R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у взрослых старше 18 лет.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593125"/>
            <a:ext cx="1228165" cy="89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7" y="626815"/>
            <a:ext cx="2434367" cy="856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686" y="2950234"/>
            <a:ext cx="3047232" cy="3710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3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478</TotalTime>
  <Words>681</Words>
  <Application>Microsoft Office PowerPoint</Application>
  <PresentationFormat>Широкоэкранный</PresentationFormat>
  <Paragraphs>103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Wingdings</vt:lpstr>
      <vt:lpstr>Wingdings 3</vt:lpstr>
      <vt:lpstr>Ион (конференц-зал)</vt:lpstr>
      <vt:lpstr>Вакцинация  против новой коронавирусной инфекции COVID-19 </vt:lpstr>
      <vt:lpstr>Вакцинация – один из самых эффективных способов профилактики заболеваний. </vt:lpstr>
      <vt:lpstr> </vt:lpstr>
      <vt:lpstr>Подготовка к вакцинации</vt:lpstr>
      <vt:lpstr>Подготовка к вакцинации</vt:lpstr>
      <vt:lpstr>Процесс вакцинации</vt:lpstr>
      <vt:lpstr>После вакцинации</vt:lpstr>
      <vt:lpstr>После вакцинации</vt:lpstr>
      <vt:lpstr>Показания к применению вакцин</vt:lpstr>
      <vt:lpstr>Для всех вакцин существуют общие противопоказания</vt:lpstr>
      <vt:lpstr>Для всех вакцин существуют общие противопоказания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Вакцинация против новой коронавирусной инфекции COVID-19 </dc:title>
  <dc:creator>UserDomen3</dc:creator>
  <cp:lastModifiedBy>UserDomen3</cp:lastModifiedBy>
  <cp:revision>84</cp:revision>
  <dcterms:created xsi:type="dcterms:W3CDTF">2021-08-25T15:25:28Z</dcterms:created>
  <dcterms:modified xsi:type="dcterms:W3CDTF">2021-09-30T14:17:31Z</dcterms:modified>
  <cp:contentStatus/>
</cp:coreProperties>
</file>