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7" r:id="rId10"/>
    <p:sldId id="263" r:id="rId11"/>
    <p:sldId id="265" r:id="rId12"/>
    <p:sldId id="266" r:id="rId13"/>
    <p:sldId id="269" r:id="rId14"/>
    <p:sldId id="271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22108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Верещагин Николай Азарьевич</a:t>
            </a:r>
            <a:r>
              <a:rPr lang="ru-RU" sz="1400" dirty="0" smtClean="0"/>
              <a:t>- </a:t>
            </a:r>
            <a:r>
              <a:rPr lang="ru-RU" sz="1400" dirty="0"/>
              <a:t>участник Великой Отечественной войны, член КПСС, педагог г. Глазова, директор Глазовского учительского института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20688"/>
            <a:ext cx="2639822" cy="3548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67944" y="3356992"/>
            <a:ext cx="46085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Награжден медалями:</a:t>
            </a:r>
          </a:p>
          <a:p>
            <a:r>
              <a:rPr lang="ru-RU" sz="1400" dirty="0"/>
              <a:t>- «За оборону Ленинграда»,</a:t>
            </a:r>
          </a:p>
          <a:p>
            <a:r>
              <a:rPr lang="ru-RU" sz="1400" dirty="0"/>
              <a:t>- «За Победу над Германией в Великой Отечественной войне 1941-1945 гг.»,</a:t>
            </a:r>
          </a:p>
          <a:p>
            <a:r>
              <a:rPr lang="ru-RU" sz="1400" dirty="0"/>
              <a:t>- «За доблестный труд в Великой Отечественной войне1941-1945 гг.»,</a:t>
            </a:r>
          </a:p>
          <a:p>
            <a:r>
              <a:rPr lang="ru-RU" sz="1400" dirty="0"/>
              <a:t>- Почетной грамотой Президиума верховного Совета УАССР;</a:t>
            </a:r>
          </a:p>
          <a:p>
            <a:r>
              <a:rPr lang="ru-RU" sz="1400" dirty="0"/>
              <a:t>- Благодарственной грамотой Правления Удмуртского отделения общества по распространению политических и научных знаний.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594928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Основание: Ф. Р-465. Оп. 1. </a:t>
            </a:r>
            <a:r>
              <a:rPr lang="ru-RU" sz="1400" dirty="0" smtClean="0">
                <a:solidFill>
                  <a:prstClr val="black"/>
                </a:solidFill>
              </a:rPr>
              <a:t>Д.35. 36.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052736"/>
            <a:ext cx="4104456" cy="218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80728"/>
            <a:ext cx="3090940" cy="404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105273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Кропачев</a:t>
            </a:r>
            <a:r>
              <a:rPr lang="ru-RU" b="1" dirty="0" smtClean="0">
                <a:solidFill>
                  <a:srgbClr val="000000"/>
                </a:solidFill>
              </a:rPr>
              <a:t> Николай Дмитриевич </a:t>
            </a:r>
            <a:r>
              <a:rPr lang="ru-RU" dirty="0" smtClean="0">
                <a:solidFill>
                  <a:srgbClr val="000000"/>
                </a:solidFill>
              </a:rPr>
              <a:t>- участник </a:t>
            </a:r>
            <a:r>
              <a:rPr lang="ru-RU" dirty="0">
                <a:solidFill>
                  <a:srgbClr val="000000"/>
                </a:solidFill>
              </a:rPr>
              <a:t>Великой Отечественной войны, кавалер ордена Ленина и Славы III </a:t>
            </a:r>
            <a:r>
              <a:rPr lang="ru-RU" dirty="0" smtClean="0">
                <a:solidFill>
                  <a:srgbClr val="000000"/>
                </a:solidFill>
              </a:rPr>
              <a:t>степени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28" t="2915" r="926" b="4984"/>
          <a:stretch/>
        </p:blipFill>
        <p:spPr>
          <a:xfrm>
            <a:off x="3805590" y="2204865"/>
            <a:ext cx="4591180" cy="33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9552" y="587727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Основание: Фонд Р-466. Оп. 1 Д. </a:t>
            </a:r>
            <a:r>
              <a:rPr lang="ru-RU" sz="1400" dirty="0" smtClean="0"/>
              <a:t>1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620688"/>
            <a:ext cx="4104456" cy="536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568" y="278092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00"/>
                </a:solidFill>
                <a:latin typeface="-apple-system"/>
              </a:rPr>
              <a:t>Из статьи «Родом </a:t>
            </a:r>
            <a:r>
              <a:rPr lang="ru-RU" u="sng" dirty="0">
                <a:solidFill>
                  <a:srgbClr val="000000"/>
                </a:solidFill>
                <a:latin typeface="-apple-system"/>
              </a:rPr>
              <a:t>из </a:t>
            </a:r>
            <a:r>
              <a:rPr lang="ru-RU" u="sng" dirty="0" smtClean="0">
                <a:solidFill>
                  <a:srgbClr val="000000"/>
                </a:solidFill>
                <a:latin typeface="-apple-system"/>
              </a:rPr>
              <a:t>Глазова»</a:t>
            </a:r>
          </a:p>
          <a:p>
            <a:pPr algn="ctr"/>
            <a:r>
              <a:rPr lang="ru-RU" u="sng" dirty="0" smtClean="0">
                <a:solidFill>
                  <a:srgbClr val="000000"/>
                </a:solidFill>
                <a:latin typeface="-apple-system"/>
              </a:rPr>
              <a:t>о Кропачеве Н. Д.</a:t>
            </a:r>
            <a:r>
              <a:rPr lang="ru-RU" u="sng" dirty="0"/>
              <a:t/>
            </a:r>
            <a:br>
              <a:rPr lang="ru-RU" u="sng" dirty="0"/>
            </a:br>
            <a:r>
              <a:rPr lang="ru-RU" u="sng" dirty="0"/>
              <a:t/>
            </a:r>
            <a:br>
              <a:rPr lang="ru-RU" u="sng" dirty="0"/>
            </a:br>
            <a:endParaRPr lang="ru-RU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7332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Основание: </a:t>
            </a:r>
            <a:r>
              <a:rPr lang="ru-RU" dirty="0" smtClean="0"/>
              <a:t>Ф. Р-466</a:t>
            </a:r>
            <a:r>
              <a:rPr lang="ru-RU" dirty="0"/>
              <a:t>. Оп. 1. Д. 9</a:t>
            </a:r>
          </a:p>
        </p:txBody>
      </p:sp>
    </p:spTree>
    <p:extLst>
      <p:ext uri="{BB962C8B-B14F-4D97-AF65-F5344CB8AC3E}">
        <p14:creationId xmlns:p14="http://schemas.microsoft.com/office/powerpoint/2010/main" val="2545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5"/>
            <a:ext cx="9144000" cy="683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052736"/>
            <a:ext cx="2808312" cy="34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9552" y="5959782"/>
            <a:ext cx="51125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-apple-system"/>
              </a:rPr>
              <a:t>Основание: Ф. Р-595. Оп. 1.Д. 21. Д.62.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676684"/>
            <a:ext cx="3888432" cy="3112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95936" y="3861048"/>
            <a:ext cx="46805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/>
              <a:t>Послужной список А.С. Соколова выглядит следующим образом:</a:t>
            </a:r>
          </a:p>
          <a:p>
            <a:r>
              <a:rPr lang="ru-RU" sz="1400" dirty="0"/>
              <a:t>1. старший лейтенант НКВД;</a:t>
            </a:r>
          </a:p>
          <a:p>
            <a:r>
              <a:rPr lang="ru-RU" sz="1400" dirty="0"/>
              <a:t>2. капитан НКВД;</a:t>
            </a:r>
          </a:p>
          <a:p>
            <a:r>
              <a:rPr lang="ru-RU" sz="1400" dirty="0"/>
              <a:t>3. майор ОВТ Брянского фронта в 1941 г.;</a:t>
            </a:r>
          </a:p>
          <a:p>
            <a:r>
              <a:rPr lang="ru-RU" sz="1400" dirty="0"/>
              <a:t>4. подполковник НКВД СССР с 24 июня 1946 г.</a:t>
            </a:r>
          </a:p>
          <a:p>
            <a:r>
              <a:rPr lang="ru-RU" sz="1400" dirty="0"/>
              <a:t>За боевые отличия и безупречную службу награжден орденами Ленина и Красного Знамени, двумя орденами Красной Звезды и четырьмя медалями, в том числе «За взятие Кенигсберга» и «За Победу над Германией в Великой Отечественной войне 1941-1945 гг.»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4581128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</a:t>
            </a:r>
            <a:r>
              <a:rPr lang="ru-RU" sz="1600" b="1" dirty="0" smtClean="0"/>
              <a:t>околов</a:t>
            </a:r>
            <a:r>
              <a:rPr lang="ru-RU" b="1" dirty="0" smtClean="0"/>
              <a:t> </a:t>
            </a:r>
            <a:r>
              <a:rPr lang="ru-RU" sz="1600" b="1" dirty="0" smtClean="0"/>
              <a:t>Александр Семенович </a:t>
            </a:r>
            <a:r>
              <a:rPr lang="ru-RU" sz="1600" dirty="0" smtClean="0"/>
              <a:t>- </a:t>
            </a:r>
            <a:r>
              <a:rPr lang="ru-RU" sz="1600" dirty="0"/>
              <a:t>участник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25889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08720"/>
            <a:ext cx="266849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7544" y="4365104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Костицын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Иван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Артемьевич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rgbClr val="333333"/>
                </a:solidFill>
              </a:rPr>
              <a:t>- </a:t>
            </a:r>
            <a:r>
              <a:rPr lang="ru-RU" sz="1600" dirty="0" smtClean="0"/>
              <a:t>участник </a:t>
            </a:r>
            <a:r>
              <a:rPr lang="ru-RU" sz="1600" dirty="0"/>
              <a:t>Великой Отечественной войны, член Президиума Совета ветеранов 357-й ордена Суворова стрелковой дивизии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6093296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Основание: Ф. </a:t>
            </a:r>
            <a:r>
              <a:rPr lang="ru-RU" sz="1400" dirty="0" smtClean="0">
                <a:solidFill>
                  <a:srgbClr val="000000"/>
                </a:solidFill>
              </a:rPr>
              <a:t>Р-565</a:t>
            </a:r>
            <a:r>
              <a:rPr lang="ru-RU" sz="1400" dirty="0">
                <a:solidFill>
                  <a:srgbClr val="000000"/>
                </a:solidFill>
              </a:rPr>
              <a:t>. Оп. </a:t>
            </a:r>
            <a:r>
              <a:rPr lang="ru-RU" sz="1400" dirty="0" smtClean="0">
                <a:solidFill>
                  <a:srgbClr val="000000"/>
                </a:solidFill>
              </a:rPr>
              <a:t>1. Д</a:t>
            </a:r>
            <a:r>
              <a:rPr lang="ru-RU" sz="1400" dirty="0">
                <a:solidFill>
                  <a:srgbClr val="000000"/>
                </a:solidFill>
              </a:rPr>
              <a:t>. </a:t>
            </a:r>
            <a:r>
              <a:rPr lang="ru-RU" sz="1400" dirty="0" smtClean="0">
                <a:solidFill>
                  <a:srgbClr val="000000"/>
                </a:solidFill>
              </a:rPr>
              <a:t>42. 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50498" y="1602230"/>
            <a:ext cx="4895528" cy="36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50" t="50939" r="1535" b="4163"/>
          <a:stretch/>
        </p:blipFill>
        <p:spPr>
          <a:xfrm>
            <a:off x="827584" y="1628800"/>
            <a:ext cx="3528392" cy="2865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9994"/>
          <a:stretch/>
        </p:blipFill>
        <p:spPr>
          <a:xfrm>
            <a:off x="4644008" y="836712"/>
            <a:ext cx="3742784" cy="5094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472514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Воспоминания </a:t>
            </a:r>
            <a:r>
              <a:rPr lang="ru-RU" b="1" dirty="0"/>
              <a:t>И.А. Костицына </a:t>
            </a:r>
            <a:r>
              <a:rPr lang="ru-RU" dirty="0"/>
              <a:t>о своем боевом пути в годы Великой Отечественной войны. 1980 г., </a:t>
            </a:r>
            <a:r>
              <a:rPr lang="ru-RU" dirty="0" smtClean="0"/>
              <a:t>Д. 3. Л.2,3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5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1" t="4671" r="2486" b="4535"/>
          <a:stretch/>
        </p:blipFill>
        <p:spPr>
          <a:xfrm>
            <a:off x="855813" y="764704"/>
            <a:ext cx="7316587" cy="52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 descr="C:\Users\Ульяна\Downloads\photo_5244713504815049609_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1" y="1052736"/>
            <a:ext cx="3392638" cy="383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C:\Users\Ульяна\Downloads\photo_5244713504815049610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03577"/>
            <a:ext cx="3697140" cy="4329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11560" y="5013176"/>
            <a:ext cx="360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Золотарев Антон Данилович </a:t>
            </a:r>
            <a:r>
              <a:rPr lang="ru-RU" sz="1600" dirty="0"/>
              <a:t>-</a:t>
            </a:r>
          </a:p>
          <a:p>
            <a:r>
              <a:rPr lang="ru-RU" sz="1600" dirty="0"/>
              <a:t>у</a:t>
            </a:r>
            <a:r>
              <a:rPr lang="ru-RU" sz="1600" dirty="0" smtClean="0"/>
              <a:t>частник </a:t>
            </a:r>
            <a:r>
              <a:rPr lang="ru-RU" sz="1600" dirty="0"/>
              <a:t>Великой Отечественной войны 1941-1945 гг., заслуженный строитель РСФСР</a:t>
            </a:r>
            <a:r>
              <a:rPr lang="ru-RU" sz="1600" dirty="0" smtClean="0"/>
              <a:t>.</a:t>
            </a:r>
          </a:p>
          <a:p>
            <a:endParaRPr lang="ru-RU" sz="700" dirty="0"/>
          </a:p>
          <a:p>
            <a:r>
              <a:rPr lang="ru-RU" sz="1400" dirty="0" smtClean="0"/>
              <a:t> Основание:  Ф. Р-473. Оп. 1. Д. 21.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070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r="890" b="17676"/>
          <a:stretch/>
        </p:blipFill>
        <p:spPr bwMode="auto">
          <a:xfrm>
            <a:off x="755576" y="980728"/>
            <a:ext cx="2469419" cy="323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7"/>
          <a:stretch/>
        </p:blipFill>
        <p:spPr bwMode="auto">
          <a:xfrm>
            <a:off x="3923929" y="548680"/>
            <a:ext cx="2432885" cy="302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3884" r="3344" b="27463"/>
          <a:stretch/>
        </p:blipFill>
        <p:spPr bwMode="auto">
          <a:xfrm>
            <a:off x="5580113" y="3102525"/>
            <a:ext cx="2949754" cy="3062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83568" y="4293096"/>
            <a:ext cx="475252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Награжден медалями:</a:t>
            </a:r>
          </a:p>
          <a:p>
            <a:r>
              <a:rPr lang="ru-RU" sz="1600" dirty="0"/>
              <a:t>«За оборону Ленинграда»</a:t>
            </a:r>
          </a:p>
          <a:p>
            <a:r>
              <a:rPr lang="ru-RU" sz="1600" dirty="0"/>
              <a:t>«За Победу над Германией в Великой Отечественной войне 1941-1945 гг.»</a:t>
            </a:r>
          </a:p>
          <a:p>
            <a:r>
              <a:rPr lang="ru-RU" sz="1600" dirty="0"/>
              <a:t>«За доблестный труд в Великой Отечественной войне 1941-1945 гг.»</a:t>
            </a:r>
          </a:p>
          <a:p>
            <a:r>
              <a:rPr lang="ru-RU" sz="1600" dirty="0"/>
              <a:t>«За боевые заслуги</a:t>
            </a:r>
            <a:r>
              <a:rPr lang="ru-RU" sz="1600" dirty="0" smtClean="0"/>
              <a:t>».</a:t>
            </a:r>
          </a:p>
          <a:p>
            <a:endParaRPr lang="ru-RU" sz="500" dirty="0" smtClean="0"/>
          </a:p>
          <a:p>
            <a:r>
              <a:rPr lang="ru-RU" sz="1400" dirty="0" smtClean="0"/>
              <a:t>Основание: Ф. Р-473. Оп. 1. Д. 2. Д. 3. Д. 18.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709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Ульяна\Downloads\photo_5244713504815049633_x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8795"/>
            <a:ext cx="2736304" cy="406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C:\Users\Ульяна\Downloads\photo_5244713504815049634_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591940"/>
            <a:ext cx="3888431" cy="256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63888" y="3212976"/>
            <a:ext cx="4824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</a:t>
            </a:r>
            <a:r>
              <a:rPr lang="ru-RU" sz="1600" b="1" dirty="0" smtClean="0"/>
              <a:t>Рылов </a:t>
            </a:r>
            <a:r>
              <a:rPr lang="ru-RU" sz="1600" b="1" dirty="0" err="1" smtClean="0"/>
              <a:t>Зот</a:t>
            </a:r>
            <a:r>
              <a:rPr lang="ru-RU" sz="1600" b="1" dirty="0" smtClean="0"/>
              <a:t> Петрович </a:t>
            </a:r>
            <a:r>
              <a:rPr lang="ru-RU" sz="1600" dirty="0" smtClean="0"/>
              <a:t>- </a:t>
            </a:r>
            <a:r>
              <a:rPr lang="ru-RU" sz="1600" dirty="0"/>
              <a:t>участник Великой Отечественной </a:t>
            </a:r>
            <a:r>
              <a:rPr lang="ru-RU" sz="1600" dirty="0" smtClean="0"/>
              <a:t>войны, почетный гражданин города Глазова.</a:t>
            </a:r>
          </a:p>
          <a:p>
            <a:pPr algn="just"/>
            <a:r>
              <a:rPr lang="ru-RU" sz="1600" dirty="0" smtClean="0"/>
              <a:t>За </a:t>
            </a:r>
            <a:r>
              <a:rPr lang="ru-RU" sz="1600" dirty="0"/>
              <a:t>боевые подвиги Рылов </a:t>
            </a:r>
            <a:r>
              <a:rPr lang="ru-RU" sz="1600" dirty="0" err="1"/>
              <a:t>Зот</a:t>
            </a:r>
            <a:r>
              <a:rPr lang="ru-RU" sz="1600" dirty="0"/>
              <a:t> Петрович награжден орденом Красной Звезды, орденом Отечественной войны II степени, медалями "За боевые заслуги", "За победу над Германией", "За освобождение Варшавы".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5877272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</a:rPr>
              <a:t>Основание</a:t>
            </a:r>
            <a:r>
              <a:rPr lang="ru-RU" sz="1400" dirty="0">
                <a:solidFill>
                  <a:srgbClr val="000000"/>
                </a:solidFill>
              </a:rPr>
              <a:t>: Ф. Р-492. Оп. 1. Д. 20. Д. 48. </a:t>
            </a:r>
          </a:p>
          <a:p>
            <a:pPr lvl="0"/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8930" r="450" b="17971"/>
          <a:stretch/>
        </p:blipFill>
        <p:spPr bwMode="auto">
          <a:xfrm>
            <a:off x="683568" y="764704"/>
            <a:ext cx="2557022" cy="364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4950381" cy="296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581128"/>
            <a:ext cx="48965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Никулин Александр Семенович </a:t>
            </a:r>
            <a:r>
              <a:rPr lang="ru-RU" sz="1600" dirty="0" smtClean="0">
                <a:solidFill>
                  <a:srgbClr val="000000"/>
                </a:solidFill>
              </a:rPr>
              <a:t>-  участник </a:t>
            </a:r>
            <a:r>
              <a:rPr lang="ru-RU" sz="1600" dirty="0">
                <a:solidFill>
                  <a:srgbClr val="000000"/>
                </a:solidFill>
              </a:rPr>
              <a:t>Великой Отечественной войны, Герой Российской Федерации, Почетный гражданин г. Глазова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</a:p>
          <a:p>
            <a:endParaRPr lang="ru-RU" sz="1600" dirty="0" smtClean="0">
              <a:solidFill>
                <a:srgbClr val="000000"/>
              </a:solidFill>
            </a:endParaRPr>
          </a:p>
          <a:p>
            <a:endParaRPr lang="ru-RU" sz="1600" dirty="0">
              <a:solidFill>
                <a:srgbClr val="000000"/>
              </a:solidFill>
            </a:endParaRPr>
          </a:p>
          <a:p>
            <a:endParaRPr lang="ru-RU" sz="1600" dirty="0" smtClean="0">
              <a:solidFill>
                <a:srgbClr val="000000"/>
              </a:solidFill>
            </a:endParaRPr>
          </a:p>
          <a:p>
            <a:r>
              <a:rPr lang="ru-RU" sz="1400" dirty="0" smtClean="0">
                <a:solidFill>
                  <a:srgbClr val="000000"/>
                </a:solidFill>
              </a:rPr>
              <a:t>Основание. Ф. 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Р-511. Оп. 1. Д. 22. Д. 25.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371703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Боевой путь 947 штурмового авиационного Севастопольского полка, в котором служил А. С.  Никулин.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355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019130" cy="367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348880"/>
            <a:ext cx="465521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779912" y="836712"/>
            <a:ext cx="51031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  <a:cs typeface="Aharoni" panose="02010803020104030203" pitchFamily="2" charset="-79"/>
              </a:rPr>
              <a:t>К</a:t>
            </a:r>
            <a:r>
              <a:rPr lang="ru-RU" b="1" dirty="0" err="1" smtClean="0">
                <a:cs typeface="Aharoni" panose="02010803020104030203" pitchFamily="2" charset="-79"/>
              </a:rPr>
              <a:t>аркин</a:t>
            </a:r>
            <a:r>
              <a:rPr lang="ru-RU" b="1" dirty="0" smtClean="0">
                <a:solidFill>
                  <a:srgbClr val="000000"/>
                </a:solidFill>
                <a:cs typeface="Aharoni" panose="02010803020104030203" pitchFamily="2" charset="-79"/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Павел Андреевич -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 smtClean="0">
                <a:solidFill>
                  <a:srgbClr val="000000"/>
                </a:solidFill>
              </a:rPr>
              <a:t>участник </a:t>
            </a:r>
            <a:r>
              <a:rPr lang="ru-RU" dirty="0">
                <a:solidFill>
                  <a:srgbClr val="000000"/>
                </a:solidFill>
              </a:rPr>
              <a:t>Великой Отечественной войны, кавалер ордена Боевого Красного </a:t>
            </a:r>
            <a:r>
              <a:rPr lang="ru-RU" dirty="0" smtClean="0">
                <a:solidFill>
                  <a:srgbClr val="000000"/>
                </a:solidFill>
              </a:rPr>
              <a:t>Знамени.</a:t>
            </a:r>
          </a:p>
          <a:p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6021288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Основание: Ф. Р-463. Оп. 1. Д. 17. Д.22. </a:t>
            </a:r>
          </a:p>
        </p:txBody>
      </p:sp>
    </p:spTree>
    <p:extLst>
      <p:ext uri="{BB962C8B-B14F-4D97-AF65-F5344CB8AC3E}">
        <p14:creationId xmlns:p14="http://schemas.microsoft.com/office/powerpoint/2010/main" val="7009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307" b="15612"/>
          <a:stretch/>
        </p:blipFill>
        <p:spPr>
          <a:xfrm>
            <a:off x="3635896" y="827314"/>
            <a:ext cx="4623845" cy="1449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492896"/>
            <a:ext cx="4680520" cy="3651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3568" y="242088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Военные годы в </a:t>
            </a:r>
            <a:r>
              <a:rPr lang="ru-RU" sz="1600" b="1" u="sng" dirty="0" smtClean="0"/>
              <a:t>памяти </a:t>
            </a:r>
          </a:p>
          <a:p>
            <a:r>
              <a:rPr lang="ru-RU" sz="1600" b="1" u="sng" dirty="0"/>
              <a:t>П. </a:t>
            </a:r>
            <a:r>
              <a:rPr lang="ru-RU" sz="1600" b="1" u="sng" dirty="0" smtClean="0"/>
              <a:t>А. </a:t>
            </a:r>
            <a:r>
              <a:rPr lang="ru-RU" sz="1600" b="1" u="sng" dirty="0" err="1" smtClean="0"/>
              <a:t>Каркина</a:t>
            </a:r>
            <a:r>
              <a:rPr lang="ru-RU" sz="1600" b="1" u="sng" dirty="0" smtClean="0"/>
              <a:t> 	</a:t>
            </a:r>
            <a:endParaRPr lang="ru-RU" sz="16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609329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Основание: Оп. 1 Д.1.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437112"/>
            <a:ext cx="36724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smtClean="0"/>
              <a:t>Медведев </a:t>
            </a:r>
            <a:r>
              <a:rPr lang="ru-RU" sz="1600" b="1" dirty="0" smtClean="0"/>
              <a:t>Федор </a:t>
            </a:r>
            <a:r>
              <a:rPr lang="ru-RU" sz="1600" b="1" dirty="0" err="1" smtClean="0"/>
              <a:t>Калистратович</a:t>
            </a:r>
            <a:r>
              <a:rPr lang="ru-RU" sz="1600" b="1" dirty="0" smtClean="0"/>
              <a:t> -  </a:t>
            </a:r>
            <a:r>
              <a:rPr lang="ru-RU" sz="1600" dirty="0" err="1" smtClean="0"/>
              <a:t>учасник</a:t>
            </a:r>
            <a:r>
              <a:rPr lang="ru-RU" sz="1600" dirty="0" smtClean="0"/>
              <a:t> Великой Отечественной войны, ветеран </a:t>
            </a:r>
            <a:r>
              <a:rPr lang="ru-RU" sz="1600" dirty="0" err="1"/>
              <a:t>В</a:t>
            </a:r>
            <a:r>
              <a:rPr lang="ru-RU" sz="1600" dirty="0" err="1" smtClean="0"/>
              <a:t>ооружонных</a:t>
            </a:r>
            <a:r>
              <a:rPr lang="ru-RU" sz="1600" dirty="0" smtClean="0"/>
              <a:t> сил, </a:t>
            </a:r>
            <a:r>
              <a:rPr lang="ru-RU" sz="1600" dirty="0" err="1" smtClean="0"/>
              <a:t>подполовник</a:t>
            </a:r>
            <a:r>
              <a:rPr lang="ru-RU" sz="1600" dirty="0" smtClean="0"/>
              <a:t> в отставке, председатель Глазовского городского Совета </a:t>
            </a:r>
            <a:r>
              <a:rPr lang="ru-RU" sz="1600" dirty="0" err="1" smtClean="0"/>
              <a:t>ветервнов</a:t>
            </a:r>
            <a:r>
              <a:rPr lang="ru-RU" sz="1600" dirty="0" smtClean="0"/>
              <a:t> войны.   </a:t>
            </a:r>
          </a:p>
          <a:p>
            <a:pPr algn="just"/>
            <a:endParaRPr lang="ru-RU" sz="300" dirty="0"/>
          </a:p>
        </p:txBody>
      </p:sp>
      <p:pic>
        <p:nvPicPr>
          <p:cNvPr id="8198" name="Picture 6" descr="https://sun154-2.userapi.com/impg/eEH5mUYD6VlekZeXpNEAYIPrzI6uuHJlklwoDg/uV5LdRiQikM.jpg?size=660x845&amp;quality=95&amp;sign=c7efb63695606345a67e5986aa8bfb7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286838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196752"/>
            <a:ext cx="4028727" cy="408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11560" y="6093296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Основание: Ф. Р-516. Оп. 1.  Д. 66. Ф. Р-212. Оп.1ф. Д. 697</a:t>
            </a:r>
          </a:p>
        </p:txBody>
      </p:sp>
    </p:spTree>
    <p:extLst>
      <p:ext uri="{BB962C8B-B14F-4D97-AF65-F5344CB8AC3E}">
        <p14:creationId xmlns:p14="http://schemas.microsoft.com/office/powerpoint/2010/main" val="26276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571" t="29216" r="30476" b="19482"/>
          <a:stretch/>
        </p:blipFill>
        <p:spPr>
          <a:xfrm>
            <a:off x="3491880" y="908720"/>
            <a:ext cx="4884187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492896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Из статьи </a:t>
            </a:r>
            <a:r>
              <a:rPr lang="ru-RU" sz="1400" b="1" dirty="0"/>
              <a:t>Ф. </a:t>
            </a:r>
            <a:r>
              <a:rPr lang="ru-RU" sz="1400" b="1" dirty="0" smtClean="0"/>
              <a:t>К. Медведева </a:t>
            </a:r>
            <a:r>
              <a:rPr lang="ru-RU" sz="1400" dirty="0"/>
              <a:t>«Они работали в госпитале» (г-та «Красное Знамя» от 08 мая 1982 г. № 74).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5877272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Основание: Ф. Р-212. Оп. 1А. Д. 75. Л. </a:t>
            </a:r>
            <a:r>
              <a:rPr lang="ru-RU" sz="1400" dirty="0" smtClean="0"/>
              <a:t>148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738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641</Words>
  <Application>Microsoft Office PowerPoint</Application>
  <PresentationFormat>Экран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Aharoni</vt:lpstr>
      <vt:lpstr>-apple-system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Ульяна</dc:creator>
  <cp:lastModifiedBy>Любовь Вепрева</cp:lastModifiedBy>
  <cp:revision>29</cp:revision>
  <dcterms:created xsi:type="dcterms:W3CDTF">2025-05-05T16:13:32Z</dcterms:created>
  <dcterms:modified xsi:type="dcterms:W3CDTF">2025-06-02T10:10:09Z</dcterms:modified>
</cp:coreProperties>
</file>